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8"/>
  </p:notesMasterIdLst>
  <p:sldIdLst>
    <p:sldId id="257" r:id="rId2"/>
    <p:sldId id="258" r:id="rId3"/>
    <p:sldId id="260" r:id="rId4"/>
    <p:sldId id="266" r:id="rId5"/>
    <p:sldId id="26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3E1"/>
    <a:srgbClr val="134F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7B6488-0D80-4A80-B1F0-96B4F5842256}" v="3" dt="2024-03-20T04:16:05.332"/>
    <p1510:client id="{9B5D8A43-B05F-46E5-9852-D27D990733AF}" v="1" dt="2024-01-16T00:04:19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839" autoAdjust="0"/>
  </p:normalViewPr>
  <p:slideViewPr>
    <p:cSldViewPr snapToGrid="0">
      <p:cViewPr varScale="1">
        <p:scale>
          <a:sx n="63" d="100"/>
          <a:sy n="63" d="100"/>
        </p:scale>
        <p:origin x="14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CCB31-C155-4D26-A78A-68E45AF7433F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B32FF-5202-4C03-9893-E1C0EA1E0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3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Hydrolysis and dehydration synthesis</a:t>
            </a:r>
            <a:br>
              <a:rPr lang="en-US" dirty="0"/>
            </a:br>
            <a:r>
              <a:rPr lang="en-US" dirty="0"/>
              <a:t>Can describe a model of these reactions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B32FF-5202-4C03-9893-E1C0EA1E02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99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CHONP rule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B32FF-5202-4C03-9893-E1C0EA1E02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9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F81C-1FCB-4DBA-8044-F1A0FCFD45A6}" type="datetime1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92B3-2D87-4CDF-B84B-C46E5F5D31F7}" type="datetime1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3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9E57-47B1-47B0-B526-3153E4B1E729}" type="datetime1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6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773D-8987-489A-A650-3D6F7D5C7C38}" type="datetime1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2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50C1-1D78-4D80-810D-E9E86F6E88AB}" type="datetime1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1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CBD8-1588-4B6B-B74D-87480DDE94C0}" type="datetime1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71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4440-721C-4D75-BD4F-4CFB3D51CDCA}" type="datetime1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8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1A64-483B-4532-94FB-D8F90CB6DEE0}" type="datetime1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6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18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AC19-8BD6-476C-9770-8884373BCF00}" type="datetime1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9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8C53-8AD1-4F09-9486-FB3406B99CFA}" type="datetime1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4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67" r:id="rId6"/>
    <p:sldLayoutId id="2147483763" r:id="rId7"/>
    <p:sldLayoutId id="2147483764" r:id="rId8"/>
    <p:sldLayoutId id="2147483765" r:id="rId9"/>
    <p:sldLayoutId id="2147483766" r:id="rId10"/>
    <p:sldLayoutId id="214748376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2" name="Rectangle 131">
            <a:extLst>
              <a:ext uri="{FF2B5EF4-FFF2-40B4-BE49-F238E27FC236}">
                <a16:creationId xmlns:a16="http://schemas.microsoft.com/office/drawing/2014/main" id="{FB1D5CC7-31D1-4E22-A813-58A58E0DD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567997C-1F1F-4881-B5BA-DD2B0C3E0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970F45A-B7CD-4B32-95EF-849531E69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4F8484A2-9B2C-4822-B096-6718E6CE4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0" name="Freeform: Shape 139">
            <a:extLst>
              <a:ext uri="{FF2B5EF4-FFF2-40B4-BE49-F238E27FC236}">
                <a16:creationId xmlns:a16="http://schemas.microsoft.com/office/drawing/2014/main" id="{58D39B85-7449-406D-9486-2E01E9362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12638833-5608-4FD5-A4EB-58F1A95D9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9689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20896541-5597-4AC1-A368-BD8251506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66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46" name="Rectangle 145">
            <a:extLst>
              <a:ext uri="{FF2B5EF4-FFF2-40B4-BE49-F238E27FC236}">
                <a16:creationId xmlns:a16="http://schemas.microsoft.com/office/drawing/2014/main" id="{525295DF-CC03-4EFE-BCB0-908091ACC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9229" y="798986"/>
            <a:ext cx="4970256" cy="3855397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</p:spPr>
        <p:txBody>
          <a:bodyPr>
            <a:normAutofit/>
          </a:bodyPr>
          <a:lstStyle/>
          <a:p>
            <a:r>
              <a:rPr lang="en-US" sz="7200" spc="300" dirty="0">
                <a:solidFill>
                  <a:srgbClr val="CC4125"/>
                </a:solidFill>
                <a:latin typeface="Fredericka the Great" panose="02000000000000000000" pitchFamily="2" charset="0"/>
                <a:ea typeface="Source Sans Pro SemiBold"/>
                <a:cs typeface="Kalam" panose="02000000000000000000" pitchFamily="2" charset="0"/>
              </a:rPr>
              <a:t>AP Bio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9427" y="2829467"/>
            <a:ext cx="4184101" cy="164110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5200" b="1">
                <a:solidFill>
                  <a:srgbClr val="134F5C"/>
                </a:solidFill>
                <a:latin typeface="Kalam"/>
                <a:ea typeface="Cambria"/>
                <a:cs typeface="Kalam" panose="02000000000000000000" pitchFamily="2" charset="0"/>
              </a:rPr>
              <a:t>Topic 1.3:</a:t>
            </a:r>
          </a:p>
          <a:p>
            <a:r>
              <a:rPr lang="en-US" b="1">
                <a:solidFill>
                  <a:srgbClr val="134F5C"/>
                </a:solidFill>
                <a:latin typeface="Kalam"/>
                <a:ea typeface="Cambria"/>
              </a:rPr>
              <a:t>Introduction to Biological Macromolecules </a:t>
            </a:r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BEF0CF7B-B7C5-4388-80C3-83B1D2759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1E46289A-A61F-440B-9FDE-5ECDF9DD7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Green patterned leaves">
            <a:extLst>
              <a:ext uri="{FF2B5EF4-FFF2-40B4-BE49-F238E27FC236}">
                <a16:creationId xmlns:a16="http://schemas.microsoft.com/office/drawing/2014/main" id="{579015B8-6A8B-8D77-BAE8-CD8691CF4A1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158" r="1" b="15675"/>
          <a:stretch/>
        </p:blipFill>
        <p:spPr>
          <a:xfrm>
            <a:off x="6942470" y="1796562"/>
            <a:ext cx="4943409" cy="2170137"/>
          </a:xfrm>
          <a:prstGeom prst="rect">
            <a:avLst/>
          </a:prstGeom>
        </p:spPr>
      </p:pic>
      <p:sp>
        <p:nvSpPr>
          <p:cNvPr id="152" name="Graphic 212">
            <a:extLst>
              <a:ext uri="{FF2B5EF4-FFF2-40B4-BE49-F238E27FC236}">
                <a16:creationId xmlns:a16="http://schemas.microsoft.com/office/drawing/2014/main" id="{DD8EBB1F-14FA-4F51-A5D2-56C3EFB37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714" y="982020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54" name="Graphic 212">
            <a:extLst>
              <a:ext uri="{FF2B5EF4-FFF2-40B4-BE49-F238E27FC236}">
                <a16:creationId xmlns:a16="http://schemas.microsoft.com/office/drawing/2014/main" id="{808A01CC-0F77-401A-8A7C-C9811B109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714" y="982020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56" name="Freeform: Shape 155">
            <a:extLst>
              <a:ext uri="{FF2B5EF4-FFF2-40B4-BE49-F238E27FC236}">
                <a16:creationId xmlns:a16="http://schemas.microsoft.com/office/drawing/2014/main" id="{6D1BD83D-C3F0-438D-A050-E5C5E0AE9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8" name="Freeform: Shape 157">
            <a:extLst>
              <a:ext uri="{FF2B5EF4-FFF2-40B4-BE49-F238E27FC236}">
                <a16:creationId xmlns:a16="http://schemas.microsoft.com/office/drawing/2014/main" id="{54AFCA83-2AFA-4A6A-B027-FD819DB0E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60" name="Graphic 185">
            <a:extLst>
              <a:ext uri="{FF2B5EF4-FFF2-40B4-BE49-F238E27FC236}">
                <a16:creationId xmlns:a16="http://schemas.microsoft.com/office/drawing/2014/main" id="{071E3174-0472-4CE6-861A-9A6178A6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43487" y="5662437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A4B388F6-08B6-454A-B322-B8DDFF18E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8166392-5CEC-45E1-8E52-4BF9B33490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881E81D8-F936-48FA-8C92-771BA9ECA4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92716ED-E84A-43FF-90B5-11CA9E49C2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1E37CAB5-46A7-4FF2-8FA0-1152E9F70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5" name="Picture 14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55D7A634-060A-EECE-A347-70E2B6D3C4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580" y="4339930"/>
            <a:ext cx="3930259" cy="13188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5173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04"/>
    </mc:Choice>
    <mc:Fallback xmlns="">
      <p:transition spd="slow" advTm="96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AC42-2228-0939-BAB9-2DE885A8F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Kalam"/>
                <a:cs typeface="Kalam bold" panose="02000000000000000000" pitchFamily="2" charset="0"/>
              </a:rPr>
              <a:t>Objectives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D851244-7C0E-BC42-161F-897C3CCE76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4163" y="2980278"/>
            <a:ext cx="3068638" cy="3045449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DC0FD6-5F73-4386-A831-C3F1688451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1856" y="370289"/>
            <a:ext cx="6680263" cy="612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8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46"/>
    </mc:Choice>
    <mc:Fallback xmlns="">
      <p:transition spd="slow" advTm="2204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0582-777D-6F74-E2A6-EA920B3FD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Kalam"/>
              </a:rPr>
              <a:t>Monomers and Polymers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9EFB4-EC04-834A-668C-ED5E11398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>
                <a:ea typeface="Cambria"/>
              </a:rPr>
              <a:t>4 Major Macromolecules: Carbohydrates, Proteins, Nucleic Acids, and Lipids</a:t>
            </a:r>
          </a:p>
          <a:p>
            <a:pPr lvl="1"/>
            <a:r>
              <a:rPr lang="en-US">
                <a:ea typeface="Cambria"/>
              </a:rPr>
              <a:t>Lipids technically aren't considered macromolecules</a:t>
            </a:r>
          </a:p>
          <a:p>
            <a:r>
              <a:rPr lang="en-US" sz="2600" b="1">
                <a:solidFill>
                  <a:srgbClr val="134F5C"/>
                </a:solidFill>
                <a:ea typeface="Cambria"/>
              </a:rPr>
              <a:t>Macromolecules </a:t>
            </a:r>
            <a:r>
              <a:rPr lang="en-US" sz="2600">
                <a:ea typeface="Cambria"/>
              </a:rPr>
              <a:t>– large molecules which take part in necessary elements of life and which consist of monomers</a:t>
            </a:r>
          </a:p>
          <a:p>
            <a:r>
              <a:rPr lang="en-US" sz="2600" b="1">
                <a:solidFill>
                  <a:srgbClr val="134F5C"/>
                </a:solidFill>
                <a:ea typeface="Cambria"/>
              </a:rPr>
              <a:t>Monomers </a:t>
            </a:r>
            <a:r>
              <a:rPr lang="en-US" sz="2600">
                <a:ea typeface="Cambria"/>
              </a:rPr>
              <a:t>are the building blocks which form </a:t>
            </a:r>
            <a:r>
              <a:rPr lang="en-US" sz="2600" b="1">
                <a:solidFill>
                  <a:srgbClr val="134F5C"/>
                </a:solidFill>
                <a:ea typeface="Cambria"/>
              </a:rPr>
              <a:t>polymers </a:t>
            </a:r>
            <a:r>
              <a:rPr lang="en-US" sz="2600">
                <a:ea typeface="Cambria"/>
              </a:rPr>
              <a:t>(the macromolecules)</a:t>
            </a:r>
          </a:p>
        </p:txBody>
      </p:sp>
    </p:spTree>
    <p:extLst>
      <p:ext uri="{BB962C8B-B14F-4D97-AF65-F5344CB8AC3E}">
        <p14:creationId xmlns:p14="http://schemas.microsoft.com/office/powerpoint/2010/main" val="355865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330"/>
    </mc:Choice>
    <mc:Fallback xmlns="">
      <p:transition spd="slow" advTm="10433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3784-8B5E-2050-4154-DE217D28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Kalam"/>
              </a:rPr>
              <a:t>Dehydration 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33260-FAFF-0CA2-8F7B-4DF1FA26B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/>
              <a:t>Monosaccharides and monopeptides (amino acids) connect through covalent bonds formed through </a:t>
            </a:r>
            <a:r>
              <a:rPr lang="en-US" sz="2600" b="1">
                <a:solidFill>
                  <a:srgbClr val="134F5C"/>
                </a:solidFill>
              </a:rPr>
              <a:t>dehydration synthesis</a:t>
            </a:r>
          </a:p>
          <a:p>
            <a:pPr lvl="1"/>
            <a:r>
              <a:rPr lang="en-US"/>
              <a:t>Dehydration = removing water/Synthesis = make</a:t>
            </a:r>
          </a:p>
        </p:txBody>
      </p:sp>
      <p:pic>
        <p:nvPicPr>
          <p:cNvPr id="3074" name="Picture 2" descr="Dehydration Synthesis - Definition, Reaction, Examples &amp; Hydrolysis">
            <a:extLst>
              <a:ext uri="{FF2B5EF4-FFF2-40B4-BE49-F238E27FC236}">
                <a16:creationId xmlns:a16="http://schemas.microsoft.com/office/drawing/2014/main" id="{36C3CA94-2716-0E47-36F8-A84D8692D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04" y="3544743"/>
            <a:ext cx="66675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7B2982E2-8769-7D29-8C3D-554F47B9F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3062143"/>
            <a:ext cx="4000500" cy="28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61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632"/>
    </mc:Choice>
    <mc:Fallback xmlns="">
      <p:transition spd="slow" advTm="8863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443FF-D1A9-4640-4779-8713A7D5A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Kalam"/>
              </a:rPr>
              <a:t>Hydrolysis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67C00-4FAF-69D1-725C-AC829E10A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>
                <a:solidFill>
                  <a:srgbClr val="134F5C"/>
                </a:solidFill>
              </a:rPr>
              <a:t>Hydrolysis</a:t>
            </a:r>
            <a:r>
              <a:rPr lang="en-US" sz="2600"/>
              <a:t> acts as the opposite of dehydration synthesis -&gt; you break bonds using water </a:t>
            </a:r>
            <a:endParaRPr lang="en-US"/>
          </a:p>
        </p:txBody>
      </p:sp>
      <p:pic>
        <p:nvPicPr>
          <p:cNvPr id="4098" name="Picture 2" descr="Introduction to macromolecules (article) | Khan Academy">
            <a:extLst>
              <a:ext uri="{FF2B5EF4-FFF2-40B4-BE49-F238E27FC236}">
                <a16:creationId xmlns:a16="http://schemas.microsoft.com/office/drawing/2014/main" id="{87B37ADC-9573-35A7-0802-42B7991F1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3166613"/>
            <a:ext cx="8483600" cy="262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58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98"/>
    </mc:Choice>
    <mc:Fallback xmlns="">
      <p:transition spd="slow" advTm="5479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001BB-19DE-FE9E-83B1-D70FB769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Kalam"/>
              </a:rPr>
              <a:t>Introduction to Biological Macromolecules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DCEC7-B1E5-FDE5-E5E5-4BA1710E0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>
                <a:ea typeface="Cambria"/>
              </a:rPr>
              <a:t>CHONP Rule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ea typeface="Cambria"/>
              </a:rPr>
              <a:t>Dehydration synthesis and hydrolysis</a:t>
            </a:r>
          </a:p>
          <a:p>
            <a:pPr marL="971550" lvl="1" indent="-514350">
              <a:buFont typeface="+mj-lt"/>
              <a:buAutoNum type="arabicPeriod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406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331"/>
    </mc:Choice>
    <mc:Fallback xmlns="">
      <p:transition spd="slow" advTm="25331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"/>
</p:tagLst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2883</TotalTime>
  <Words>127</Words>
  <Application>Microsoft Office PowerPoint</Application>
  <PresentationFormat>Widescreen</PresentationFormat>
  <Paragraphs>21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Fredericka the Great</vt:lpstr>
      <vt:lpstr>Kalam</vt:lpstr>
      <vt:lpstr>Kalam Bold</vt:lpstr>
      <vt:lpstr>FunkyShapesVTI</vt:lpstr>
      <vt:lpstr>AP Bio</vt:lpstr>
      <vt:lpstr>Objectives</vt:lpstr>
      <vt:lpstr>Monomers and Polymers </vt:lpstr>
      <vt:lpstr>Dehydration Synthesis</vt:lpstr>
      <vt:lpstr>Hydrolysis</vt:lpstr>
      <vt:lpstr>Introduction to Biological Macromolecules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 Karpoukhin</cp:lastModifiedBy>
  <cp:revision>12</cp:revision>
  <dcterms:created xsi:type="dcterms:W3CDTF">2023-10-02T17:35:03Z</dcterms:created>
  <dcterms:modified xsi:type="dcterms:W3CDTF">2025-08-15T04:51:23Z</dcterms:modified>
</cp:coreProperties>
</file>