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4" r:id="rId2"/>
  </p:sldMasterIdLst>
  <p:notesMasterIdLst>
    <p:notesMasterId r:id="rId10"/>
  </p:notesMasterIdLst>
  <p:sldIdLst>
    <p:sldId id="265" r:id="rId3"/>
    <p:sldId id="264" r:id="rId4"/>
    <p:sldId id="275" r:id="rId5"/>
    <p:sldId id="263" r:id="rId6"/>
    <p:sldId id="276" r:id="rId7"/>
    <p:sldId id="269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F5C"/>
    <a:srgbClr val="F3F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32D6E3-04EC-4762-BC70-82D284A74887}" v="50" dt="2024-01-15T22:42:57.9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129" autoAdjust="0"/>
  </p:normalViewPr>
  <p:slideViewPr>
    <p:cSldViewPr snapToGrid="0">
      <p:cViewPr varScale="1">
        <p:scale>
          <a:sx n="64" d="100"/>
          <a:sy n="64" d="100"/>
        </p:scale>
        <p:origin x="1426" y="7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949B-1676-4A63-A446-58EB6420B786}" type="datetimeFigureOut"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DE9FF-6386-4604-A8F3-32D42B56C2A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Directionality, antiparallel </a:t>
            </a:r>
          </a:p>
          <a:p>
            <a:pPr marL="228600" indent="-228600">
              <a:buAutoNum type="arabicPeriod"/>
            </a:pPr>
            <a:r>
              <a:rPr lang="en-US" dirty="0"/>
              <a:t>Base pairs</a:t>
            </a:r>
          </a:p>
          <a:p>
            <a:pPr marL="228600" indent="-228600">
              <a:buAutoNum type="arabicPeriod"/>
            </a:pPr>
            <a:r>
              <a:rPr lang="en-US" dirty="0"/>
              <a:t>Protein chains, protein folding</a:t>
            </a:r>
          </a:p>
          <a:p>
            <a:pPr marL="228600" indent="-228600">
              <a:buAutoNum type="arabicPeriod"/>
            </a:pPr>
            <a:r>
              <a:rPr lang="en-US" dirty="0"/>
              <a:t>Carbs</a:t>
            </a:r>
          </a:p>
          <a:p>
            <a:pPr marL="228600" indent="-228600">
              <a:buAutoNum type="arabicPeriod"/>
            </a:pPr>
            <a:r>
              <a:rPr lang="en-US" dirty="0"/>
              <a:t>Use a visual to make predictions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DE9FF-6386-4604-A8F3-32D42B56C2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4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are hydrophobic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B32FF-5202-4C03-9893-E1C0EA1E02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6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Ester linkages and trans fats</a:t>
            </a:r>
          </a:p>
          <a:p>
            <a:pPr marL="228600" indent="-228600">
              <a:buAutoNum type="arabicPeriod"/>
            </a:pPr>
            <a:r>
              <a:rPr lang="en-US" dirty="0"/>
              <a:t>Reasons for solidity/liquidity in saturated vs unsaturated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9C07-6B0C-467C-A968-4464A4AE09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28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Parts of phospholipids and how they form to make the membrane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9C07-6B0C-467C-A968-4464A4AE09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3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Lipids = big energy store lots of hydrocarbon chains but harder to break the bond = use carbs for short term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DE9FF-6386-4604-A8F3-32D42B56C2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9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24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18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1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87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61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8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9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44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7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6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67" r:id="rId6"/>
    <p:sldLayoutId id="2147483763" r:id="rId7"/>
    <p:sldLayoutId id="2147483764" r:id="rId8"/>
    <p:sldLayoutId id="2147483765" r:id="rId9"/>
    <p:sldLayoutId id="2147483766" r:id="rId10"/>
    <p:sldLayoutId id="21474837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FB1D5CC7-31D1-4E22-A813-58A58E0D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67997C-1F1F-4881-B5BA-DD2B0C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970F45A-B7CD-4B32-95EF-849531E69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F8484A2-9B2C-4822-B096-6718E6CE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D39B85-7449-406D-9486-2E01E9362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12638833-5608-4FD5-A4EB-58F1A95D9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20896541-5597-4AC1-A368-BD8251506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525295DF-CC03-4EFE-BCB0-908091ACC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</p:spPr>
        <p:txBody>
          <a:bodyPr>
            <a:normAutofit/>
          </a:bodyPr>
          <a:lstStyle/>
          <a:p>
            <a:r>
              <a:rPr lang="en-US" sz="7200" spc="300" dirty="0">
                <a:solidFill>
                  <a:srgbClr val="CC4125"/>
                </a:solidFill>
                <a:latin typeface="Fredericka the Great" panose="02000000000000000000" pitchFamily="2" charset="0"/>
                <a:ea typeface="Source Sans Pro SemiBold"/>
                <a:cs typeface="Kalam" panose="02000000000000000000" pitchFamily="2" charset="0"/>
              </a:rPr>
              <a:t>AP Bio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9427" y="2829467"/>
            <a:ext cx="4184101" cy="16411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b="1" dirty="0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Topic 1.5:</a:t>
            </a:r>
          </a:p>
          <a:p>
            <a:r>
              <a:rPr lang="en-US" b="1" dirty="0">
                <a:solidFill>
                  <a:srgbClr val="134F5C"/>
                </a:solidFill>
                <a:latin typeface="Kalam"/>
                <a:ea typeface="Cambria"/>
              </a:rPr>
              <a:t>Lipids</a:t>
            </a:r>
            <a:endParaRPr lang="en-US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EF0CF7B-B7C5-4388-80C3-83B1D2759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1E46289A-A61F-440B-9FDE-5ECDF9DD7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579015B8-6A8B-8D77-BAE8-CD8691CF4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58" r="1" b="15675"/>
          <a:stretch/>
        </p:blipFill>
        <p:spPr>
          <a:xfrm>
            <a:off x="6942470" y="1796562"/>
            <a:ext cx="4943409" cy="2170137"/>
          </a:xfrm>
          <a:prstGeom prst="rect">
            <a:avLst/>
          </a:prstGeom>
        </p:spPr>
      </p:pic>
      <p:sp>
        <p:nvSpPr>
          <p:cNvPr id="152" name="Graphic 212">
            <a:extLst>
              <a:ext uri="{FF2B5EF4-FFF2-40B4-BE49-F238E27FC236}">
                <a16:creationId xmlns:a16="http://schemas.microsoft.com/office/drawing/2014/main" id="{DD8EBB1F-14FA-4F51-A5D2-56C3EFB37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714" y="982020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4" name="Graphic 212">
            <a:extLst>
              <a:ext uri="{FF2B5EF4-FFF2-40B4-BE49-F238E27FC236}">
                <a16:creationId xmlns:a16="http://schemas.microsoft.com/office/drawing/2014/main" id="{808A01CC-0F77-401A-8A7C-C9811B109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714" y="982020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6D1BD83D-C3F0-438D-A050-E5C5E0AE9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4AFCA83-2AFA-4A6A-B027-FD819DB0E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0" name="Graphic 185">
            <a:extLst>
              <a:ext uri="{FF2B5EF4-FFF2-40B4-BE49-F238E27FC236}">
                <a16:creationId xmlns:a16="http://schemas.microsoft.com/office/drawing/2014/main" id="{071E3174-0472-4CE6-861A-9A6178A6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4B388F6-08B6-454A-B322-B8DDFF18E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8166392-5CEC-45E1-8E52-4BF9B3349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81E81D8-F936-48FA-8C92-771BA9ECA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92716ED-E84A-43FF-90B5-11CA9E49C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E37CAB5-46A7-4FF2-8FA0-1152E9F70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924D2499-8589-921D-20A2-3DAAA97F0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4"/>
    </mc:Choice>
    <mc:Fallback xmlns="">
      <p:transition spd="slow" advTm="7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AC42-2228-0939-BAB9-2DE885A8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  <a:cs typeface="Kalam bold" panose="02000000000000000000" pitchFamily="2" charset="0"/>
              </a:rPr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6499DF-DE03-38AC-4C91-92DF50700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391038-063C-4EF6-B486-185941CBF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76" y="2923434"/>
            <a:ext cx="2707104" cy="2348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84929E-D9CB-FA9F-78D0-839856375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758" y="1196973"/>
            <a:ext cx="5328483" cy="42278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B95459-FAE8-D1EE-2881-0D4E4F19BF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9394"/>
          <a:stretch>
            <a:fillRect/>
          </a:stretch>
        </p:blipFill>
        <p:spPr>
          <a:xfrm>
            <a:off x="9004419" y="1196974"/>
            <a:ext cx="3073779" cy="42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5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78"/>
    </mc:Choice>
    <mc:Fallback xmlns="">
      <p:transition spd="slow" advTm="270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DC2C-115F-B62A-12AC-56D15780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</a:rPr>
              <a:t>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77BAF-9D5C-C7AA-536E-972FCC8DA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134F5C"/>
                </a:solidFill>
              </a:rPr>
              <a:t>Lipids</a:t>
            </a:r>
            <a:r>
              <a:rPr lang="en-US" sz="2600" dirty="0"/>
              <a:t> do not have specific monomers that make them up, meaning they aren’t polymers (still multiple components)</a:t>
            </a:r>
          </a:p>
          <a:p>
            <a:r>
              <a:rPr lang="en-US" sz="2600" dirty="0"/>
              <a:t>They fall under the category of  biological macromolecules because of their size and importance to life</a:t>
            </a:r>
          </a:p>
          <a:p>
            <a:r>
              <a:rPr lang="en-US" sz="2600" dirty="0"/>
              <a:t>They also consist of CHO</a:t>
            </a:r>
          </a:p>
        </p:txBody>
      </p:sp>
    </p:spTree>
    <p:extLst>
      <p:ext uri="{BB962C8B-B14F-4D97-AF65-F5344CB8AC3E}">
        <p14:creationId xmlns:p14="http://schemas.microsoft.com/office/powerpoint/2010/main" val="138885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07"/>
    </mc:Choice>
    <mc:Fallback xmlns="">
      <p:transition spd="slow" advTm="4260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4B56-AEA1-39BD-D4CB-2D7065A4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</a:rPr>
              <a:t>Types of 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7577A-D972-E539-7664-1CC1BAFBE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All lipids are hydrophobic</a:t>
            </a:r>
          </a:p>
          <a:p>
            <a:r>
              <a:rPr lang="en-US" sz="2600" dirty="0"/>
              <a:t>Types of lipids:</a:t>
            </a:r>
          </a:p>
          <a:p>
            <a:pPr lvl="1"/>
            <a:r>
              <a:rPr lang="en-US" dirty="0"/>
              <a:t>Fats (</a:t>
            </a:r>
            <a:r>
              <a:rPr lang="en-US" b="1" dirty="0">
                <a:solidFill>
                  <a:srgbClr val="134F5C"/>
                </a:solidFill>
              </a:rPr>
              <a:t>triglycerides</a:t>
            </a:r>
            <a:r>
              <a:rPr lang="en-US" dirty="0"/>
              <a:t>)</a:t>
            </a:r>
          </a:p>
          <a:p>
            <a:pPr lvl="2"/>
            <a:r>
              <a:rPr lang="en-US" sz="2300" b="1" dirty="0">
                <a:solidFill>
                  <a:srgbClr val="134F5C"/>
                </a:solidFill>
              </a:rPr>
              <a:t>Glycerol</a:t>
            </a:r>
            <a:r>
              <a:rPr lang="en-US" sz="2300" dirty="0"/>
              <a:t> + 3 fatty acid chains</a:t>
            </a:r>
          </a:p>
          <a:p>
            <a:pPr lvl="3"/>
            <a:r>
              <a:rPr lang="en-US" sz="2300" b="1" dirty="0">
                <a:solidFill>
                  <a:srgbClr val="134F5C"/>
                </a:solidFill>
              </a:rPr>
              <a:t>Fatty acid chains </a:t>
            </a:r>
            <a:r>
              <a:rPr lang="en-US" sz="2300" dirty="0"/>
              <a:t>are just hydrocarbons</a:t>
            </a:r>
          </a:p>
          <a:p>
            <a:pPr lvl="1"/>
            <a:r>
              <a:rPr lang="en-US" sz="2300" b="1" dirty="0">
                <a:solidFill>
                  <a:srgbClr val="134F5C"/>
                </a:solidFill>
              </a:rPr>
              <a:t>Steroids</a:t>
            </a:r>
            <a:r>
              <a:rPr lang="en-US" sz="2300" dirty="0"/>
              <a:t> – 4 carbon rings</a:t>
            </a:r>
          </a:p>
          <a:p>
            <a:pPr lvl="2"/>
            <a:r>
              <a:rPr lang="en-US" sz="2300" dirty="0"/>
              <a:t>Hormones and cholesterol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Saturated fatty acids </a:t>
            </a:r>
            <a:r>
              <a:rPr lang="en-US" sz="2600" dirty="0"/>
              <a:t>– all carbons hydrogenated (solids at room temp)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Unsaturated fatty acids </a:t>
            </a:r>
            <a:r>
              <a:rPr lang="en-US" sz="2600" dirty="0"/>
              <a:t>– contains double bonds (liquids at room temp)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D2579-5092-598E-0FC0-6469B41AF8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39"/>
          <a:stretch/>
        </p:blipFill>
        <p:spPr>
          <a:xfrm rot="10800000">
            <a:off x="7909702" y="3209982"/>
            <a:ext cx="2255701" cy="15498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58636-A536-0F17-650C-358F0B682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822" y="398458"/>
            <a:ext cx="5328911" cy="28156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491D4E-24AF-0D1A-2352-37E2544C8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906" y="5639678"/>
            <a:ext cx="2739395" cy="107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927"/>
    </mc:Choice>
    <mc:Fallback xmlns="">
      <p:transition spd="slow" advTm="11492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B61C-75F4-E7D7-EE0D-BC494F2D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</a:rPr>
              <a:t>Phospholipids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75DC-0B1D-D401-DA9B-9A75E11C1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>
                <a:solidFill>
                  <a:srgbClr val="134F5C"/>
                </a:solidFill>
              </a:rPr>
              <a:t>Phospholipids:</a:t>
            </a:r>
          </a:p>
          <a:p>
            <a:pPr lvl="1"/>
            <a:r>
              <a:rPr lang="en-US"/>
              <a:t>The major component of cell membranes </a:t>
            </a:r>
          </a:p>
          <a:p>
            <a:pPr lvl="1"/>
            <a:r>
              <a:rPr lang="en-US"/>
              <a:t>Contain both a hydrophilic and hydrophobic region</a:t>
            </a:r>
          </a:p>
          <a:p>
            <a:pPr lvl="1"/>
            <a:r>
              <a:rPr lang="en-US"/>
              <a:t>Arranged in the shape of a bilayer</a:t>
            </a:r>
          </a:p>
        </p:txBody>
      </p:sp>
      <p:pic>
        <p:nvPicPr>
          <p:cNvPr id="2050" name="Picture 2" descr="1.3: Membrane Structure Flashcards | Quizlet">
            <a:extLst>
              <a:ext uri="{FF2B5EF4-FFF2-40B4-BE49-F238E27FC236}">
                <a16:creationId xmlns:a16="http://schemas.microsoft.com/office/drawing/2014/main" id="{EF6390B0-1B7D-E5A7-E16F-8260DA4D7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72"/>
          <a:stretch/>
        </p:blipFill>
        <p:spPr bwMode="auto">
          <a:xfrm>
            <a:off x="8452747" y="553566"/>
            <a:ext cx="2821611" cy="488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y can only small molecules pass through the phospholipid bilayer of the  cell membrane? - Biology Stack Exchange">
            <a:extLst>
              <a:ext uri="{FF2B5EF4-FFF2-40B4-BE49-F238E27FC236}">
                <a16:creationId xmlns:a16="http://schemas.microsoft.com/office/drawing/2014/main" id="{923B7999-49D6-752A-AD6A-6430AE5C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277" y="3883566"/>
            <a:ext cx="6546715" cy="2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20"/>
    </mc:Choice>
    <mc:Fallback xmlns="">
      <p:transition spd="slow" advTm="12192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A28F-6E3E-8D9D-0415-4273B25F2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22B0D-EEC1-A6DA-CFF6-D527FE5E0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Lipids store energy (a lot more than carbs) and provide insulation/protection for vital organs</a:t>
            </a:r>
          </a:p>
          <a:p>
            <a:r>
              <a:rPr lang="en-US" sz="2600" dirty="0"/>
              <a:t>They also make up membranes (phospholipids) and act as hormones (steroids)</a:t>
            </a:r>
          </a:p>
          <a:p>
            <a:pPr lvl="1"/>
            <a:r>
              <a:rPr lang="en-US" sz="2200" b="1" dirty="0">
                <a:solidFill>
                  <a:srgbClr val="134F5C"/>
                </a:solidFill>
              </a:rPr>
              <a:t>Cholesterol</a:t>
            </a:r>
            <a:r>
              <a:rPr lang="en-US" sz="2200" dirty="0"/>
              <a:t> is the base steroid from which hormones are derived.</a:t>
            </a:r>
          </a:p>
          <a:p>
            <a:r>
              <a:rPr lang="en-US" sz="2600" dirty="0"/>
              <a:t>How does Appearance                                                                                             Affect Activity?</a:t>
            </a:r>
          </a:p>
          <a:p>
            <a:pPr lvl="1"/>
            <a:r>
              <a:rPr lang="en-US" sz="2200" dirty="0"/>
              <a:t>Why are carbs used for                                                                                                                    short term energy instead                                                                                                                                   of lipids?</a:t>
            </a:r>
          </a:p>
        </p:txBody>
      </p:sp>
      <p:pic>
        <p:nvPicPr>
          <p:cNvPr id="3074" name="Picture 2" descr="Lipids">
            <a:extLst>
              <a:ext uri="{FF2B5EF4-FFF2-40B4-BE49-F238E27FC236}">
                <a16:creationId xmlns:a16="http://schemas.microsoft.com/office/drawing/2014/main" id="{C75974A4-B5E9-736A-F3D8-6A196B510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85" y="3884515"/>
            <a:ext cx="5306291" cy="28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20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81"/>
    </mc:Choice>
    <mc:Fallback xmlns="">
      <p:transition spd="slow" advTm="8408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01BB-19DE-FE9E-83B1-D70FB769C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Kalam"/>
              </a:rPr>
              <a:t>Lipids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DCEC7-B1E5-FDE5-E5E5-4BA1710E0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ea typeface="Cambria"/>
              </a:rPr>
              <a:t>Structure of lipids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ea typeface="Cambria"/>
              </a:rPr>
              <a:t>Function of lipids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ea typeface="Cambria"/>
              </a:rPr>
              <a:t>Types of lipids</a:t>
            </a:r>
          </a:p>
          <a:p>
            <a:pPr marL="514350" indent="-514350">
              <a:buAutoNum type="arabicPeriod"/>
            </a:pPr>
            <a:endParaRPr lang="en-US" sz="2600" dirty="0"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8157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19"/>
    </mc:Choice>
    <mc:Fallback xmlns="">
      <p:transition spd="slow" advTm="3151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7835</TotalTime>
  <Words>280</Words>
  <Application>Microsoft Office PowerPoint</Application>
  <PresentationFormat>Widescreen</PresentationFormat>
  <Paragraphs>48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Fredericka the Great</vt:lpstr>
      <vt:lpstr>Kalam</vt:lpstr>
      <vt:lpstr>Kalam Bold</vt:lpstr>
      <vt:lpstr>office theme</vt:lpstr>
      <vt:lpstr>FunkyShapesVTI</vt:lpstr>
      <vt:lpstr>AP Bio</vt:lpstr>
      <vt:lpstr>Objectives</vt:lpstr>
      <vt:lpstr>Lipids</vt:lpstr>
      <vt:lpstr>Types of Lipids</vt:lpstr>
      <vt:lpstr>Phospholipids</vt:lpstr>
      <vt:lpstr>Functions of Lipids</vt:lpstr>
      <vt:lpstr>Lipids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 Karpoukhin</cp:lastModifiedBy>
  <cp:revision>90</cp:revision>
  <dcterms:created xsi:type="dcterms:W3CDTF">2023-10-11T16:02:13Z</dcterms:created>
  <dcterms:modified xsi:type="dcterms:W3CDTF">2025-08-15T04:52:27Z</dcterms:modified>
</cp:coreProperties>
</file>