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92" y="6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77C-190E-41A6-9545-C2855094959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9E5F-8766-4885-AE50-E2F5F510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Prokaryotic = simple, unicellular, circular singular </a:t>
            </a:r>
            <a:r>
              <a:rPr lang="en-US" dirty="0" err="1"/>
              <a:t>dna</a:t>
            </a:r>
            <a:r>
              <a:rPr lang="en-US" dirty="0"/>
              <a:t>, no organelles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Glycoproteins and lipids for signaling and cell to cell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 = for 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9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Normal, shrunk, lysed - animal</a:t>
            </a:r>
          </a:p>
          <a:p>
            <a:r>
              <a:rPr lang="en-US" dirty="0"/>
              <a:t>Flaccid, plasmolyzed, turgid –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</p:spPr>
        <p:txBody>
          <a:bodyPr>
            <a:normAutofit/>
          </a:bodyPr>
          <a:lstStyle/>
          <a:p>
            <a:r>
              <a:rPr lang="en-US" sz="7200" spc="300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27" y="2829467"/>
            <a:ext cx="4184101" cy="14783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52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Unit 2:</a:t>
            </a:r>
          </a:p>
          <a:p>
            <a:r>
              <a:rPr lang="en-US" sz="28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 Cell Structure and Function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5B9FD995-AFA0-48A2-AE37-D700CE3C2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77" y="4307804"/>
            <a:ext cx="3708549" cy="12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7"/>
    </mc:Choice>
    <mc:Fallback xmlns="">
      <p:transition spd="slow" advTm="7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12AC-1AD1-700E-780D-5264AAA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427" y="732391"/>
            <a:ext cx="5524134" cy="13149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latin typeface="Kalam"/>
                <a:ea typeface="Source Sans Pro"/>
                <a:cs typeface="Kalam" panose="02000000000000000000" pitchFamily="2" charset="0"/>
              </a:rPr>
              <a:t>Unit 2: What You Need To Know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3C236-7B8E-CB23-BDB7-AEC650E5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352" y="1867119"/>
            <a:ext cx="5682285" cy="40444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/>
                <a:ea typeface="Cambria"/>
              </a:rPr>
              <a:t>Prokaryotic vs. Eukaryotic cells</a:t>
            </a:r>
          </a:p>
          <a:p>
            <a:r>
              <a:rPr lang="en-US" sz="2400" dirty="0">
                <a:latin typeface="Cambria"/>
                <a:ea typeface="Cambria"/>
              </a:rPr>
              <a:t>Cell organelles</a:t>
            </a:r>
          </a:p>
          <a:p>
            <a:r>
              <a:rPr lang="en-US" sz="2400" dirty="0">
                <a:latin typeface="Cambria"/>
                <a:ea typeface="Cambria"/>
              </a:rPr>
              <a:t>Cell size</a:t>
            </a:r>
          </a:p>
          <a:p>
            <a:r>
              <a:rPr lang="en-US" sz="2400" dirty="0">
                <a:latin typeface="Cambria"/>
                <a:ea typeface="Cambria"/>
              </a:rPr>
              <a:t>Plasma membrane structure</a:t>
            </a:r>
          </a:p>
          <a:p>
            <a:r>
              <a:rPr lang="en-US" sz="2400" dirty="0">
                <a:latin typeface="Cambria"/>
                <a:ea typeface="Cambria"/>
              </a:rPr>
              <a:t>Passive transport</a:t>
            </a:r>
          </a:p>
          <a:p>
            <a:r>
              <a:rPr lang="en-US" sz="2400" dirty="0">
                <a:latin typeface="Cambria"/>
                <a:ea typeface="Cambria"/>
              </a:rPr>
              <a:t>Active transport</a:t>
            </a:r>
          </a:p>
          <a:p>
            <a:r>
              <a:rPr lang="en-US" sz="2400" dirty="0">
                <a:latin typeface="Cambria"/>
                <a:ea typeface="Cambria"/>
              </a:rPr>
              <a:t>Osmosis</a:t>
            </a:r>
          </a:p>
          <a:p>
            <a:r>
              <a:rPr lang="en-US" sz="2400" dirty="0">
                <a:latin typeface="Cambria"/>
                <a:ea typeface="Cambria"/>
              </a:rPr>
              <a:t>Water and solute potential equations</a:t>
            </a:r>
          </a:p>
          <a:p>
            <a:r>
              <a:rPr lang="en-US" sz="2400" dirty="0">
                <a:latin typeface="Cambria"/>
                <a:ea typeface="Cambria"/>
              </a:rPr>
              <a:t>Compartmentalization</a:t>
            </a:r>
          </a:p>
        </p:txBody>
      </p:sp>
      <p:grpSp>
        <p:nvGrpSpPr>
          <p:cNvPr id="23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1BA7542-AE2F-26A5-E212-6B2A4F8EF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0"/>
          <a:stretch/>
        </p:blipFill>
        <p:spPr>
          <a:xfrm>
            <a:off x="9424682" y="431545"/>
            <a:ext cx="2232251" cy="6097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E7BD5E-7955-1AC3-94ED-084DF8E4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5"/>
            <a:ext cx="2975748" cy="61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99"/>
    </mc:Choice>
    <mc:Fallback xmlns="">
      <p:transition spd="slow" advTm="693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0E7F-8B91-F343-9825-56115BA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Cell Organelles (2.1)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6879-A1E9-F331-099F-288E6066C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cells have: a membrane, genetic information (DNA), ribosomes, and an interior fluid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Prokaryotic</a:t>
            </a:r>
            <a:r>
              <a:rPr lang="en-US" dirty="0"/>
              <a:t> vs.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Eukaryotic</a:t>
            </a:r>
            <a:r>
              <a:rPr lang="en-US" dirty="0"/>
              <a:t> cells</a:t>
            </a:r>
          </a:p>
          <a:p>
            <a:endParaRPr lang="en-US" sz="2600" dirty="0"/>
          </a:p>
        </p:txBody>
      </p:sp>
      <p:pic>
        <p:nvPicPr>
          <p:cNvPr id="4" name="Picture 2" descr="Prokaryotes vs Eukaryotes: What Are the Key Differences? | Technology  Networks">
            <a:extLst>
              <a:ext uri="{FF2B5EF4-FFF2-40B4-BE49-F238E27FC236}">
                <a16:creationId xmlns:a16="http://schemas.microsoft.com/office/drawing/2014/main" id="{B9FC484B-09B1-3D29-DA1B-FCE772F9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02" y="2330112"/>
            <a:ext cx="5201098" cy="2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BCA906-40F7-2ECC-9176-84F092116915}"/>
              </a:ext>
            </a:extLst>
          </p:cNvPr>
          <p:cNvSpPr txBox="1">
            <a:spLocks/>
          </p:cNvSpPr>
          <p:nvPr/>
        </p:nvSpPr>
        <p:spPr>
          <a:xfrm>
            <a:off x="838200" y="3271803"/>
            <a:ext cx="60112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Organelles:</a:t>
            </a:r>
          </a:p>
          <a:p>
            <a:pPr lvl="1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Nucleus</a:t>
            </a:r>
            <a:r>
              <a:rPr lang="en-US" sz="2200" dirty="0"/>
              <a:t> – storage for genetic information (nuclear envelope, chromatin, nuclear pores)</a:t>
            </a:r>
          </a:p>
          <a:p>
            <a:pPr lvl="1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Ribosomes</a:t>
            </a:r>
            <a:r>
              <a:rPr lang="en-US" sz="2200" dirty="0"/>
              <a:t> – make proteins (free or bound)</a:t>
            </a:r>
          </a:p>
          <a:p>
            <a:pPr lvl="1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Endoplasmic reticulum </a:t>
            </a:r>
            <a:r>
              <a:rPr lang="en-US" sz="2200" dirty="0"/>
              <a:t>– production center of membranes and sacs near the nucleus (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smooth</a:t>
            </a:r>
            <a:r>
              <a:rPr lang="en-US" sz="2200" dirty="0"/>
              <a:t> vs.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rough</a:t>
            </a:r>
            <a:r>
              <a:rPr lang="en-US" sz="2200" dirty="0"/>
              <a:t> endoplasmic reticulum)</a:t>
            </a:r>
          </a:p>
          <a:p>
            <a:pPr lvl="1"/>
            <a:endParaRPr lang="en-US" sz="2200" dirty="0"/>
          </a:p>
          <a:p>
            <a:endParaRPr lang="en-US" sz="2600" dirty="0"/>
          </a:p>
        </p:txBody>
      </p:sp>
      <p:pic>
        <p:nvPicPr>
          <p:cNvPr id="6" name="Picture 2" descr="Molecular Expressions Cell Biology: The Cell Nucleus">
            <a:extLst>
              <a:ext uri="{FF2B5EF4-FFF2-40B4-BE49-F238E27FC236}">
                <a16:creationId xmlns:a16="http://schemas.microsoft.com/office/drawing/2014/main" id="{8D94C2DF-5D4E-B39E-19AD-42C410D0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60" y="4786709"/>
            <a:ext cx="2557188" cy="18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are the functions of the rough and smooth endoplasmic reticulum? -  Quora">
            <a:extLst>
              <a:ext uri="{FF2B5EF4-FFF2-40B4-BE49-F238E27FC236}">
                <a16:creationId xmlns:a16="http://schemas.microsoft.com/office/drawing/2014/main" id="{42030D3D-BC91-8E15-1A1F-3A4A658C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291" y="4969951"/>
            <a:ext cx="2580827" cy="18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13"/>
    </mc:Choice>
    <mc:Fallback xmlns="">
      <p:transition spd="slow" advTm="2200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0E7F-8B91-F343-9825-56115BA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Cell Organelles Cont. (2.1)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6879-A1E9-F331-099F-288E6066C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78" y="1655177"/>
            <a:ext cx="7323306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Organelles Continued: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Golgi Apparatus </a:t>
            </a:r>
            <a:r>
              <a:rPr lang="en-US" dirty="0"/>
              <a:t>– modifying, packing, and shipping machine of the cell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Mitochondria</a:t>
            </a:r>
            <a:r>
              <a:rPr lang="en-US" dirty="0"/>
              <a:t> – energy making machines (double membrane,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matrix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cristae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Chloroplasts</a:t>
            </a:r>
            <a:r>
              <a:rPr lang="en-US" dirty="0"/>
              <a:t> – energy storing machines (double membrane,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stroma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thylakoids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grana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Lysosomes</a:t>
            </a:r>
            <a:r>
              <a:rPr lang="en-US" dirty="0"/>
              <a:t> – acid death sacs of digestion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Vacuoles</a:t>
            </a:r>
            <a:r>
              <a:rPr lang="en-US" dirty="0"/>
              <a:t> – large vesicles which are used for storage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large central vacuole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Cytoskeleton</a:t>
            </a:r>
            <a:r>
              <a:rPr lang="en-US" dirty="0"/>
              <a:t> – fibers and proteins which provide structural support and motility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Wall </a:t>
            </a:r>
            <a:r>
              <a:rPr lang="en-US" dirty="0"/>
              <a:t>– protection and structural support (only plants)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3E011-08C9-953E-CF01-B4A0F701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11" y="4129178"/>
            <a:ext cx="2655283" cy="2558374"/>
          </a:xfrm>
          <a:prstGeom prst="rect">
            <a:avLst/>
          </a:prstGeom>
        </p:spPr>
      </p:pic>
      <p:pic>
        <p:nvPicPr>
          <p:cNvPr id="5" name="Picture 2" descr="Vacuole – Definition, Structure, &amp; Functions with Diagram">
            <a:extLst>
              <a:ext uri="{FF2B5EF4-FFF2-40B4-BE49-F238E27FC236}">
                <a16:creationId xmlns:a16="http://schemas.microsoft.com/office/drawing/2014/main" id="{535CFC53-3B5A-DD63-C8D8-D058D9E8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62" y="4171365"/>
            <a:ext cx="2360157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tochondria Structure and Function with Diagram">
            <a:extLst>
              <a:ext uri="{FF2B5EF4-FFF2-40B4-BE49-F238E27FC236}">
                <a16:creationId xmlns:a16="http://schemas.microsoft.com/office/drawing/2014/main" id="{1F93D3ED-F636-D227-770F-283A8D53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96" y="1312624"/>
            <a:ext cx="286608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loroplast | CK-12 Foundation">
            <a:extLst>
              <a:ext uri="{FF2B5EF4-FFF2-40B4-BE49-F238E27FC236}">
                <a16:creationId xmlns:a16="http://schemas.microsoft.com/office/drawing/2014/main" id="{F39DCFE0-1FB9-E494-A080-A28A60A7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642" y="2681835"/>
            <a:ext cx="2892357" cy="15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10"/>
    </mc:Choice>
    <mc:Fallback xmlns="">
      <p:transition spd="slow" advTm="1796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DE0C-591D-65F6-E600-B1301107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Cell Size (2.2)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0C070-F40D-DDCD-ED95-6A5F91720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area to volume (S.A. to V.) ratio </a:t>
            </a:r>
            <a:r>
              <a:rPr lang="en-US" dirty="0"/>
              <a:t>– divide surface area by volume to find the amount of surface area per unit of volume</a:t>
            </a:r>
          </a:p>
          <a:p>
            <a:r>
              <a:rPr lang="en-US" dirty="0"/>
              <a:t>Smaller objects have a higher S.A. to V. ratio</a:t>
            </a:r>
          </a:p>
          <a:p>
            <a:r>
              <a:rPr lang="en-US" dirty="0"/>
              <a:t>For cells to exchange enough resources and energy with the environment = large surface area needed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2.2.1 Surface Area: Volume Ratio &amp; Transport | OCR Gateway GCSE Biology:  Combined Science Revision Notes 2018 | Save My Exams">
            <a:extLst>
              <a:ext uri="{FF2B5EF4-FFF2-40B4-BE49-F238E27FC236}">
                <a16:creationId xmlns:a16="http://schemas.microsoft.com/office/drawing/2014/main" id="{89ADDEB7-EDD9-7EF6-F00C-DA62CC0B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11" y="3742997"/>
            <a:ext cx="4895170" cy="29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5F298-18F1-7DAF-06F9-0E57C23B9A1D}"/>
              </a:ext>
            </a:extLst>
          </p:cNvPr>
          <p:cNvSpPr txBox="1">
            <a:spLocks/>
          </p:cNvSpPr>
          <p:nvPr/>
        </p:nvSpPr>
        <p:spPr>
          <a:xfrm>
            <a:off x="838199" y="4136231"/>
            <a:ext cx="67326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large cells need more resources and don’t have as good of an S.A. to V. ratio</a:t>
            </a:r>
          </a:p>
          <a:p>
            <a:r>
              <a:rPr lang="en-US" dirty="0"/>
              <a:t>So, small cells get the best exchange of resources for their size (they have a larger ratio)</a:t>
            </a:r>
          </a:p>
          <a:p>
            <a:r>
              <a:rPr lang="en-US" dirty="0"/>
              <a:t>Even more S.A. through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membrane folds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03"/>
    </mc:Choice>
    <mc:Fallback xmlns="">
      <p:transition spd="slow" advTm="1712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5E40-2B03-CD53-4AFB-AC41F759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Plasma Membrane (2.3,2.4)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1B13-EC1F-6A61-DEAC-FF97BF7B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Phospholipids</a:t>
            </a:r>
            <a:r>
              <a:rPr lang="en-US" dirty="0"/>
              <a:t> – phosphate head + 2 fatty acid tails (hydrophobic section + hydrophilic section)</a:t>
            </a:r>
          </a:p>
          <a:p>
            <a:r>
              <a:rPr lang="en-US" dirty="0"/>
              <a:t>Arranged in a bilayer along with other proteins = plasma membrane (also known as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fluid mosaic model</a:t>
            </a:r>
            <a:r>
              <a:rPr lang="en-US" dirty="0"/>
              <a:t>)</a:t>
            </a:r>
          </a:p>
        </p:txBody>
      </p:sp>
      <p:pic>
        <p:nvPicPr>
          <p:cNvPr id="3074" name="Picture 2" descr="Schaubild „1.3 diagram of fluid mosaic model“ | Quizlet">
            <a:extLst>
              <a:ext uri="{FF2B5EF4-FFF2-40B4-BE49-F238E27FC236}">
                <a16:creationId xmlns:a16="http://schemas.microsoft.com/office/drawing/2014/main" id="{9C12B891-AFC9-2266-7161-50F9AA8D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57" y="3321739"/>
            <a:ext cx="5604387" cy="3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81FB62-725A-D9DC-F5A6-95DE44D344B5}"/>
              </a:ext>
            </a:extLst>
          </p:cNvPr>
          <p:cNvSpPr txBox="1">
            <a:spLocks/>
          </p:cNvSpPr>
          <p:nvPr/>
        </p:nvSpPr>
        <p:spPr>
          <a:xfrm>
            <a:off x="838200" y="3452273"/>
            <a:ext cx="5719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Along with phospholipids, contains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integral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peripheral</a:t>
            </a:r>
            <a:r>
              <a:rPr lang="en-US" dirty="0"/>
              <a:t> proteins,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glycolipids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glycoproteins</a:t>
            </a:r>
            <a:r>
              <a:rPr lang="en-US" dirty="0"/>
              <a:t>, and steroids like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cholesterol</a:t>
            </a:r>
          </a:p>
          <a:p>
            <a:r>
              <a:rPr lang="en-US" dirty="0"/>
              <a:t>It has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selective permeability </a:t>
            </a:r>
            <a:r>
              <a:rPr lang="en-US" dirty="0"/>
              <a:t>due to its structure (some stuff can go through, and some can’t)</a:t>
            </a:r>
          </a:p>
        </p:txBody>
      </p:sp>
    </p:spTree>
    <p:extLst>
      <p:ext uri="{BB962C8B-B14F-4D97-AF65-F5344CB8AC3E}">
        <p14:creationId xmlns:p14="http://schemas.microsoft.com/office/powerpoint/2010/main" val="13931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94"/>
    </mc:Choice>
    <mc:Fallback xmlns="">
      <p:transition spd="slow" advTm="1683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5E40-2B03-CD53-4AFB-AC41F759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Passive vs. Active Transport (2.5,2.6,2.8)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1B13-EC1F-6A61-DEAC-FF97BF7B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8131"/>
            <a:ext cx="12192000" cy="54227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Passive transport </a:t>
            </a:r>
            <a:r>
              <a:rPr lang="en-US" dirty="0"/>
              <a:t>– movement of solutes across the membrane with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concentration gradient </a:t>
            </a:r>
            <a:r>
              <a:rPr lang="en-US" dirty="0"/>
              <a:t>(high -&gt; low)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Simple diffusion </a:t>
            </a:r>
            <a:r>
              <a:rPr lang="en-US" dirty="0"/>
              <a:t>– small nonpolar molecules and small uncharged polar molecules (pass through by themselves)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Facilitated diffusion </a:t>
            </a:r>
            <a:r>
              <a:rPr lang="en-US" dirty="0"/>
              <a:t>– large polar molecules and ions through membrane proteins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channel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carrier</a:t>
            </a:r>
            <a:r>
              <a:rPr lang="en-US" dirty="0"/>
              <a:t> proteins)</a:t>
            </a:r>
          </a:p>
        </p:txBody>
      </p:sp>
      <p:pic>
        <p:nvPicPr>
          <p:cNvPr id="4098" name="Picture 2" descr="Active and Passive Transport – Similarities and Differences">
            <a:extLst>
              <a:ext uri="{FF2B5EF4-FFF2-40B4-BE49-F238E27FC236}">
                <a16:creationId xmlns:a16="http://schemas.microsoft.com/office/drawing/2014/main" id="{F4C06DCA-FF15-B6F5-14C6-5C98599D5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6657"/>
          <a:stretch/>
        </p:blipFill>
        <p:spPr bwMode="auto">
          <a:xfrm>
            <a:off x="6826400" y="3745563"/>
            <a:ext cx="5365600" cy="28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2FE48-C297-CBB5-0187-B04E379E5136}"/>
              </a:ext>
            </a:extLst>
          </p:cNvPr>
          <p:cNvSpPr txBox="1">
            <a:spLocks/>
          </p:cNvSpPr>
          <p:nvPr/>
        </p:nvSpPr>
        <p:spPr>
          <a:xfrm>
            <a:off x="0" y="3889643"/>
            <a:ext cx="7344697" cy="542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Active transport </a:t>
            </a:r>
            <a:r>
              <a:rPr lang="en-US" dirty="0"/>
              <a:t>– movement of solutes across the membrane against the concentration gradient using ATP (low -&gt; high)</a:t>
            </a:r>
          </a:p>
          <a:p>
            <a:pPr lvl="1"/>
            <a:r>
              <a:rPr lang="en-US" dirty="0"/>
              <a:t>Can use membrane proteins</a:t>
            </a:r>
          </a:p>
          <a:p>
            <a:pPr lvl="1"/>
            <a:r>
              <a:rPr lang="en-US" dirty="0"/>
              <a:t>For large amount: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endocytosis</a:t>
            </a:r>
            <a:r>
              <a:rPr lang="en-US" dirty="0"/>
              <a:t>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phagocytosis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pinocytosis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receptor-mediated</a:t>
            </a:r>
            <a:r>
              <a:rPr lang="en-US" dirty="0"/>
              <a:t> endocytosis)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exocytosis</a:t>
            </a:r>
            <a:r>
              <a:rPr lang="en-US" dirty="0"/>
              <a:t> – uses folds of the membrane</a:t>
            </a:r>
          </a:p>
        </p:txBody>
      </p:sp>
    </p:spTree>
    <p:extLst>
      <p:ext uri="{BB962C8B-B14F-4D97-AF65-F5344CB8AC3E}">
        <p14:creationId xmlns:p14="http://schemas.microsoft.com/office/powerpoint/2010/main" val="27140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40"/>
    </mc:Choice>
    <mc:Fallback xmlns="">
      <p:transition spd="slow" advTm="2273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5E40-2B03-CD53-4AFB-AC41F759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Osmosis (2.7)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1B13-EC1F-6A61-DEAC-FF97BF7B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51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Osmosis</a:t>
            </a:r>
            <a:r>
              <a:rPr lang="en-US" dirty="0"/>
              <a:t> – diffusion of water (through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aquaporins</a:t>
            </a:r>
            <a:r>
              <a:rPr lang="en-US" dirty="0"/>
              <a:t>)</a:t>
            </a:r>
          </a:p>
          <a:p>
            <a:r>
              <a:rPr lang="en-US" dirty="0"/>
              <a:t>Water travels to be proportional to solute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Isotonic solution </a:t>
            </a:r>
            <a:r>
              <a:rPr lang="en-US" dirty="0"/>
              <a:t>– solute amount equal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Hypertonic solution </a:t>
            </a:r>
            <a:r>
              <a:rPr lang="en-US" dirty="0"/>
              <a:t>– more solute in environment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Hypotonic solution </a:t>
            </a:r>
            <a:r>
              <a:rPr lang="en-US" dirty="0"/>
              <a:t>– more solute in cell</a:t>
            </a:r>
          </a:p>
          <a:p>
            <a:pPr lvl="1"/>
            <a:endParaRPr lang="en-US" dirty="0"/>
          </a:p>
          <a:p>
            <a:r>
              <a:rPr lang="en-US" dirty="0"/>
              <a:t>Water is going to move from high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water potential</a:t>
            </a:r>
            <a:r>
              <a:rPr lang="en-US" dirty="0"/>
              <a:t> -&gt; low water potential (low solute -&gt; high solute)</a:t>
            </a:r>
          </a:p>
        </p:txBody>
      </p:sp>
      <p:pic>
        <p:nvPicPr>
          <p:cNvPr id="4" name="Picture 2" descr="Tonicity and Osmoregulation Study Guide - Inspirit Learning Inc">
            <a:extLst>
              <a:ext uri="{FF2B5EF4-FFF2-40B4-BE49-F238E27FC236}">
                <a16:creationId xmlns:a16="http://schemas.microsoft.com/office/drawing/2014/main" id="{130547C9-F0C8-9D19-264C-7D678A93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14" y="1944597"/>
            <a:ext cx="3888486" cy="20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ater Potential: The Formula - LabXchange">
            <a:extLst>
              <a:ext uri="{FF2B5EF4-FFF2-40B4-BE49-F238E27FC236}">
                <a16:creationId xmlns:a16="http://schemas.microsoft.com/office/drawing/2014/main" id="{CD0F64FA-BFAE-404D-F6A9-0D91D62E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" y="5021122"/>
            <a:ext cx="2577821" cy="17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olute Potential: The Formula LabXchange, 50% OFF">
            <a:extLst>
              <a:ext uri="{FF2B5EF4-FFF2-40B4-BE49-F238E27FC236}">
                <a16:creationId xmlns:a16="http://schemas.microsoft.com/office/drawing/2014/main" id="{28989B57-64D4-BF11-7202-99F263FC5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7"/>
          <a:stretch/>
        </p:blipFill>
        <p:spPr bwMode="auto">
          <a:xfrm>
            <a:off x="6640461" y="4594355"/>
            <a:ext cx="3421626" cy="21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DD9EDE-2129-043A-BCF9-6BEDE3D2944F}"/>
              </a:ext>
            </a:extLst>
          </p:cNvPr>
          <p:cNvSpPr txBox="1"/>
          <p:nvPr/>
        </p:nvSpPr>
        <p:spPr>
          <a:xfrm>
            <a:off x="2793359" y="5073458"/>
            <a:ext cx="3715596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/>
              <a:t>Ex. 1 molecule of sucrose, 0.5 molarity, 30 degrees Celsius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79B62-2270-C890-5ED3-CD51EDA21B30}"/>
              </a:ext>
            </a:extLst>
          </p:cNvPr>
          <p:cNvSpPr txBox="1"/>
          <p:nvPr/>
        </p:nvSpPr>
        <p:spPr>
          <a:xfrm>
            <a:off x="10903974" y="5658735"/>
            <a:ext cx="1211137" cy="1064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30"/>
    </mc:Choice>
    <mc:Fallback xmlns="">
      <p:transition spd="slow" advTm="2655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2170-5EB3-4C31-0695-DF1E0B23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Cell Compartmentalization and the Endosymbiotic Theory (2.9,2.10)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27E04-0280-EBE8-E998-06F103F7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7657"/>
            <a:ext cx="12192000" cy="19326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Compartmentalization</a:t>
            </a:r>
            <a:r>
              <a:rPr lang="en-US" dirty="0"/>
              <a:t> – splitting of the cell so that different reactions take place in different areas</a:t>
            </a:r>
          </a:p>
          <a:p>
            <a:pPr lvl="1"/>
            <a:r>
              <a:rPr lang="en-US" dirty="0"/>
              <a:t>Separates reactions which allows for enzyme efficiency (pH, temp)</a:t>
            </a:r>
          </a:p>
          <a:p>
            <a:pPr lvl="1"/>
            <a:r>
              <a:rPr lang="en-US" dirty="0"/>
              <a:t>Happens in eukaryotic cells through membrane folds (why mitochondria have cristae)</a:t>
            </a:r>
          </a:p>
          <a:p>
            <a:pPr lvl="1"/>
            <a:r>
              <a:rPr lang="en-US" dirty="0"/>
              <a:t>Also increases surface area for reactions</a:t>
            </a:r>
          </a:p>
          <a:p>
            <a:pPr lvl="1"/>
            <a:r>
              <a:rPr lang="en-US" dirty="0"/>
              <a:t>Double membranes of mitochondria and chloroplasts assist in this – ion gradient can be formed between membranes (hydrogen ions affect pH)</a:t>
            </a:r>
          </a:p>
        </p:txBody>
      </p:sp>
      <p:pic>
        <p:nvPicPr>
          <p:cNvPr id="4" name="Picture 2" descr="How would you define endosymbiotic theory? | Socratic">
            <a:extLst>
              <a:ext uri="{FF2B5EF4-FFF2-40B4-BE49-F238E27FC236}">
                <a16:creationId xmlns:a16="http://schemas.microsoft.com/office/drawing/2014/main" id="{95AB6911-A7CE-FF6C-6ECC-622699A2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0" y="4195938"/>
            <a:ext cx="8268930" cy="2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60B6BE-9337-351F-1937-4F2729204323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92307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 Endosymbiotic Theory </a:t>
            </a:r>
            <a:r>
              <a:rPr lang="en-US" dirty="0"/>
              <a:t>– cell organelles originated from free living prokaryotic organisms</a:t>
            </a:r>
          </a:p>
          <a:p>
            <a:pPr lvl="1"/>
            <a:r>
              <a:rPr lang="en-US" dirty="0"/>
              <a:t>Energy producing and photosynthetic bacteria taken up by the early eukaryote – developed relationship beneficial for both -&gt; became organelles</a:t>
            </a:r>
          </a:p>
          <a:p>
            <a:pPr lvl="1"/>
            <a:r>
              <a:rPr lang="en-US" dirty="0"/>
              <a:t>Evidence: mitochondrial and chloroplast DNA and double membranes</a:t>
            </a:r>
          </a:p>
        </p:txBody>
      </p:sp>
    </p:spTree>
    <p:extLst>
      <p:ext uri="{BB962C8B-B14F-4D97-AF65-F5344CB8AC3E}">
        <p14:creationId xmlns:p14="http://schemas.microsoft.com/office/powerpoint/2010/main" val="29011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07"/>
    </mc:Choice>
    <mc:Fallback xmlns="">
      <p:transition spd="slow" advTm="245207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Unit 1 Review</Template>
  <TotalTime>5762</TotalTime>
  <Words>757</Words>
  <Application>Microsoft Office PowerPoint</Application>
  <PresentationFormat>Widescreen</PresentationFormat>
  <Paragraphs>76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Unit 2: What You Need To Know</vt:lpstr>
      <vt:lpstr>Review: Cell Organelles (2.1)</vt:lpstr>
      <vt:lpstr>Review: Cell Organelles Cont. (2.1)</vt:lpstr>
      <vt:lpstr>Review: Cell Size (2.2)</vt:lpstr>
      <vt:lpstr>Review: The Plasma Membrane (2.3,2.4)</vt:lpstr>
      <vt:lpstr>Review: Passive vs. Active Transport (2.5,2.6,2.8)</vt:lpstr>
      <vt:lpstr>Review: Osmosis (2.7)</vt:lpstr>
      <vt:lpstr>Review: Cell Compartmentalization and the Endosymbiotic Theory (2.9,2.10)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20</cp:revision>
  <dcterms:created xsi:type="dcterms:W3CDTF">2024-08-04T00:13:19Z</dcterms:created>
  <dcterms:modified xsi:type="dcterms:W3CDTF">2025-08-15T05:31:53Z</dcterms:modified>
</cp:coreProperties>
</file>