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9"/>
  </p:notesMasterIdLst>
  <p:handoutMasterIdLst>
    <p:handoutMasterId r:id="rId10"/>
  </p:handoutMasterIdLst>
  <p:sldIdLst>
    <p:sldId id="267" r:id="rId3"/>
    <p:sldId id="268" r:id="rId4"/>
    <p:sldId id="274" r:id="rId5"/>
    <p:sldId id="275" r:id="rId6"/>
    <p:sldId id="276" r:id="rId7"/>
    <p:sldId id="273" r:id="rId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Fredericka the Great" panose="02000000000000000000" pitchFamily="2" charset="0"/>
      <p:regular r:id="rId15"/>
    </p:embeddedFont>
    <p:embeddedFont>
      <p:font typeface="Kalam" panose="02000000000000000000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106" d="100"/>
          <a:sy n="106" d="100"/>
        </p:scale>
        <p:origin x="806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F97BC-3C0A-98CE-2635-4F6753474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5A845-5078-9E47-EBD5-61885490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996E-0320-4680-871D-1D3D840632F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95DEF-C59A-8690-8306-9C578C5F93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7AA1B-E79A-8D56-980E-AC52FFBAAC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3C1E-B61C-4740-B395-2C6B77C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37" name="Google Shape;237;p28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9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04" name="Google Shape;304;p33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31" name="Google Shape;331;p35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5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047674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377475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161922" y="599240"/>
            <a:ext cx="3727692" cy="289154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1533726" y="736515"/>
            <a:ext cx="3081420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5400"/>
              <a:buFont typeface="Fredericka the Great"/>
              <a:buNone/>
            </a:pPr>
            <a:r>
              <a:rPr lang="en" sz="54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100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477070" y="2122100"/>
            <a:ext cx="3138076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39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2.3:</a:t>
            </a:r>
            <a:endParaRPr sz="1100" dirty="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34F5C"/>
              </a:buClr>
              <a:buSzPts val="2100"/>
              <a:buNone/>
            </a:pPr>
            <a:r>
              <a:rPr lang="en" sz="36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 Plasma Membrane</a:t>
            </a:r>
            <a:endParaRPr sz="3600" b="1" dirty="0">
              <a:solidFill>
                <a:srgbClr val="134F5C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82" name="Google Shape;482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5206852" y="1347422"/>
            <a:ext cx="3707557" cy="16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7757615" y="4246828"/>
            <a:ext cx="790849" cy="352267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96A54366-2BA9-18A9-2D38-2A6529C62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052" y="3119078"/>
            <a:ext cx="3139510" cy="1053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6"/>
    </mc:Choice>
    <mc:Fallback xmlns="">
      <p:transition spd="slow" advTm="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E25434-BC77-ADD9-65FC-99FF38BB0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10" y="3000971"/>
            <a:ext cx="1764847" cy="1785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E4FC56-D694-CFF0-AAF8-C5DD3F68D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852" y="0"/>
            <a:ext cx="429269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30"/>
    </mc:Choice>
    <mc:Fallback xmlns="">
      <p:transition spd="slow" advTm="2653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4C31-C2E8-46DA-9A8A-3ED10C02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Phospholipid?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26F28-74EE-6BE0-31C6-884659CAD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1369219"/>
            <a:ext cx="6105979" cy="3263504"/>
          </a:xfrm>
        </p:spPr>
        <p:txBody>
          <a:bodyPr/>
          <a:lstStyle/>
          <a:p>
            <a:pPr>
              <a:buSzPct val="100000"/>
            </a:pPr>
            <a:r>
              <a:rPr lang="en-US" dirty="0"/>
              <a:t>What the cell membrane is primarily made out of</a:t>
            </a:r>
          </a:p>
          <a:p>
            <a:pPr>
              <a:buSzPct val="100000"/>
            </a:pPr>
            <a:r>
              <a:rPr lang="en-US" dirty="0"/>
              <a:t>Has a hydrophilic phosphate head </a:t>
            </a:r>
          </a:p>
          <a:p>
            <a:pPr>
              <a:buSzPct val="100000"/>
            </a:pPr>
            <a:r>
              <a:rPr lang="en-US" dirty="0"/>
              <a:t>Has a hydrophobic fatty acid tail</a:t>
            </a:r>
          </a:p>
          <a:p>
            <a:pPr>
              <a:buSzPct val="100000"/>
            </a:pPr>
            <a:r>
              <a:rPr lang="en-US" dirty="0"/>
              <a:t>Arrange themselves in a bilayer – why?</a:t>
            </a:r>
          </a:p>
          <a:p>
            <a:pPr lvl="1">
              <a:buSzPct val="100000"/>
            </a:pPr>
            <a:r>
              <a:rPr lang="en-US" dirty="0"/>
              <a:t>Consider the environment in and outside of the cell</a:t>
            </a:r>
          </a:p>
        </p:txBody>
      </p:sp>
      <p:pic>
        <p:nvPicPr>
          <p:cNvPr id="4" name="Picture 2" descr="1.3: Membrane Structure Flashcards | Quizlet">
            <a:extLst>
              <a:ext uri="{FF2B5EF4-FFF2-40B4-BE49-F238E27FC236}">
                <a16:creationId xmlns:a16="http://schemas.microsoft.com/office/drawing/2014/main" id="{D13C49A4-9510-101F-5F25-89DD53D37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72"/>
          <a:stretch/>
        </p:blipFill>
        <p:spPr bwMode="auto">
          <a:xfrm>
            <a:off x="6082194" y="129652"/>
            <a:ext cx="2821611" cy="48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hy can only small molecules pass through the phospholipid bilayer of the  cell membrane? - Biology Stack Exchange">
            <a:extLst>
              <a:ext uri="{FF2B5EF4-FFF2-40B4-BE49-F238E27FC236}">
                <a16:creationId xmlns:a16="http://schemas.microsoft.com/office/drawing/2014/main" id="{E4A8923A-7169-53C6-5E09-C3969B6C2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16" y="3752830"/>
            <a:ext cx="3489169" cy="139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9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726"/>
    </mc:Choice>
    <mc:Fallback xmlns="">
      <p:transition spd="slow" advTm="11572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EA23-A178-DD9D-93CC-F8DAC840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Phospholipid Bilayer/Fluid Mosaic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7F04E-306C-1D4E-22DB-59B2B585F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68016"/>
            <a:ext cx="5617029" cy="3875484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1900" dirty="0"/>
              <a:t>Cell membrane: phospholipids + proteins, steroids (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cholesterol</a:t>
            </a:r>
            <a:r>
              <a:rPr lang="en-US" sz="1900" dirty="0"/>
              <a:t> – fluidity), 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glycoproteins, glycolipids </a:t>
            </a:r>
            <a:r>
              <a:rPr lang="en-US" sz="1900" dirty="0"/>
              <a:t>– all can flow around the surface of the cell</a:t>
            </a:r>
          </a:p>
          <a:p>
            <a:pPr>
              <a:buSzPct val="100000"/>
            </a:pPr>
            <a:r>
              <a:rPr lang="en-US" sz="1900" dirty="0"/>
              <a:t>Proteins can either pass through entire membrane (transmembrane or 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integral</a:t>
            </a:r>
            <a:r>
              <a:rPr lang="en-US" sz="1900" dirty="0"/>
              <a:t>) or are only imbedded into the side (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</a:rPr>
              <a:t>peripheral</a:t>
            </a:r>
            <a:r>
              <a:rPr lang="en-US" sz="1900" dirty="0"/>
              <a:t>)</a:t>
            </a:r>
          </a:p>
        </p:txBody>
      </p:sp>
      <p:pic>
        <p:nvPicPr>
          <p:cNvPr id="1028" name="Picture 4" descr="Fluid Mosaic Model">
            <a:extLst>
              <a:ext uri="{FF2B5EF4-FFF2-40B4-BE49-F238E27FC236}">
                <a16:creationId xmlns:a16="http://schemas.microsoft.com/office/drawing/2014/main" id="{77A97AA9-0A0E-FB0C-B101-3F6B3D9D2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69" y="1444043"/>
            <a:ext cx="3311760" cy="174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6CBF35B-D136-ECA5-0D87-DC8EE7D2F06D}"/>
              </a:ext>
            </a:extLst>
          </p:cNvPr>
          <p:cNvSpPr txBox="1">
            <a:spLocks/>
          </p:cNvSpPr>
          <p:nvPr/>
        </p:nvSpPr>
        <p:spPr>
          <a:xfrm>
            <a:off x="0" y="3311973"/>
            <a:ext cx="8294915" cy="387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>
              <a:buSzPct val="100000"/>
            </a:pPr>
            <a:r>
              <a:rPr lang="en-US" sz="1900" dirty="0"/>
              <a:t>Amount of cholesterol can help control fluidity by changing membrane rigidity depending on the temperature and pH</a:t>
            </a:r>
          </a:p>
          <a:p>
            <a:pPr>
              <a:buSzPct val="100000"/>
            </a:pPr>
            <a:r>
              <a:rPr lang="en-US" sz="1900" dirty="0"/>
              <a:t>Glycoproteins and glycolipids are used for signaling and cell to cell recognition</a:t>
            </a:r>
          </a:p>
          <a:p>
            <a:pPr lvl="1">
              <a:buSzPct val="100000"/>
            </a:pPr>
            <a:r>
              <a:rPr lang="en-US" sz="1600" dirty="0"/>
              <a:t>The protein side chains of the glycoproteins can be polar or nonpolar.</a:t>
            </a:r>
          </a:p>
        </p:txBody>
      </p:sp>
    </p:spTree>
    <p:extLst>
      <p:ext uri="{BB962C8B-B14F-4D97-AF65-F5344CB8AC3E}">
        <p14:creationId xmlns:p14="http://schemas.microsoft.com/office/powerpoint/2010/main" val="370400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78"/>
    </mc:Choice>
    <mc:Fallback xmlns="">
      <p:transition spd="slow" advTm="12227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4218-CB5C-AF71-25DB-3A5EB006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Fluid Mosaic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3BC9A-9D9A-033C-49D9-924EBE8E3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tructure of the plasma membrane (article) | Khan Academy">
            <a:extLst>
              <a:ext uri="{FF2B5EF4-FFF2-40B4-BE49-F238E27FC236}">
                <a16:creationId xmlns:a16="http://schemas.microsoft.com/office/drawing/2014/main" id="{354B3581-B63C-33BA-80E7-3B5BCA00E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7" y="904382"/>
            <a:ext cx="8494486" cy="412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35"/>
    </mc:Choice>
    <mc:Fallback xmlns="">
      <p:transition spd="slow" advTm="4503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Plasma Membrane Review</a:t>
            </a:r>
            <a:endParaRPr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The structure and properties of the phospholipid bilayer/fluid mosaic model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83"/>
    </mc:Choice>
    <mc:Fallback xmlns="">
      <p:transition spd="slow" advTm="34583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2.3</Template>
  <TotalTime>1685</TotalTime>
  <Words>170</Words>
  <Application>Microsoft Office PowerPoint</Application>
  <PresentationFormat>On-screen Show (16:9)</PresentationFormat>
  <Paragraphs>22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Kalam</vt:lpstr>
      <vt:lpstr>Fredericka the Great</vt:lpstr>
      <vt:lpstr>Cambria</vt:lpstr>
      <vt:lpstr>Arial</vt:lpstr>
      <vt:lpstr>Simple Light</vt:lpstr>
      <vt:lpstr>FunkyShapesVTI</vt:lpstr>
      <vt:lpstr>AP BIO</vt:lpstr>
      <vt:lpstr>Objectives</vt:lpstr>
      <vt:lpstr>What is a Phospholipid?</vt:lpstr>
      <vt:lpstr>The Phospholipid Bilayer/Fluid Mosaic Model</vt:lpstr>
      <vt:lpstr>The Fluid Mosaic Model</vt:lpstr>
      <vt:lpstr>Plasma Membrane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14</cp:revision>
  <dcterms:created xsi:type="dcterms:W3CDTF">2024-06-20T22:22:23Z</dcterms:created>
  <dcterms:modified xsi:type="dcterms:W3CDTF">2025-08-15T04:56:33Z</dcterms:modified>
</cp:coreProperties>
</file>