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4" r:id="rId5"/>
    <p:sldId id="275" r:id="rId6"/>
    <p:sldId id="276" r:id="rId7"/>
    <p:sldId id="273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Fredericka the Great" panose="02000000000000000000" pitchFamily="2" charset="0"/>
      <p:regular r:id="rId15"/>
    </p:embeddedFont>
    <p:embeddedFont>
      <p:font typeface="Kalam" panose="020000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710" autoAdjust="0"/>
  </p:normalViewPr>
  <p:slideViewPr>
    <p:cSldViewPr snapToGrid="0">
      <p:cViewPr varScale="1">
        <p:scale>
          <a:sx n="93" d="100"/>
          <a:sy n="93" d="100"/>
        </p:scale>
        <p:origin x="738" y="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arpoukhin" userId="62d7e407ef8195a1" providerId="LiveId" clId="{1ED60492-6F54-4CCA-A1CD-BF3AE20A1A4A}"/>
    <pc:docChg chg="custSel modSld">
      <pc:chgData name="Daniel Karpoukhin" userId="62d7e407ef8195a1" providerId="LiveId" clId="{1ED60492-6F54-4CCA-A1CD-BF3AE20A1A4A}" dt="2025-02-15T18:21:41.139" v="8" actId="478"/>
      <pc:docMkLst>
        <pc:docMk/>
      </pc:docMkLst>
      <pc:sldChg chg="delSp mod delAnim modNotesTx">
        <pc:chgData name="Daniel Karpoukhin" userId="62d7e407ef8195a1" providerId="LiveId" clId="{1ED60492-6F54-4CCA-A1CD-BF3AE20A1A4A}" dt="2025-02-15T18:21:24.377" v="1" actId="20577"/>
        <pc:sldMkLst>
          <pc:docMk/>
          <pc:sldMk cId="0" sldId="267"/>
        </pc:sldMkLst>
        <pc:picChg chg="del">
          <ac:chgData name="Daniel Karpoukhin" userId="62d7e407ef8195a1" providerId="LiveId" clId="{1ED60492-6F54-4CCA-A1CD-BF3AE20A1A4A}" dt="2025-02-15T18:21:21.208" v="0" actId="478"/>
          <ac:picMkLst>
            <pc:docMk/>
            <pc:sldMk cId="0" sldId="267"/>
            <ac:picMk id="4" creationId="{519C2D10-0671-1C51-1907-C4DDF2DC1861}"/>
          </ac:picMkLst>
        </pc:picChg>
      </pc:sldChg>
      <pc:sldChg chg="delSp mod delAnim modNotesTx">
        <pc:chgData name="Daniel Karpoukhin" userId="62d7e407ef8195a1" providerId="LiveId" clId="{1ED60492-6F54-4CCA-A1CD-BF3AE20A1A4A}" dt="2025-02-15T18:21:28.825" v="3" actId="478"/>
        <pc:sldMkLst>
          <pc:docMk/>
          <pc:sldMk cId="0" sldId="268"/>
        </pc:sldMkLst>
        <pc:picChg chg="del">
          <ac:chgData name="Daniel Karpoukhin" userId="62d7e407ef8195a1" providerId="LiveId" clId="{1ED60492-6F54-4CCA-A1CD-BF3AE20A1A4A}" dt="2025-02-15T18:21:28.825" v="3" actId="478"/>
          <ac:picMkLst>
            <pc:docMk/>
            <pc:sldMk cId="0" sldId="268"/>
            <ac:picMk id="11" creationId="{49941639-35EE-8EA9-848D-7BEE87220269}"/>
          </ac:picMkLst>
        </pc:picChg>
      </pc:sldChg>
      <pc:sldChg chg="delSp mod delAnim">
        <pc:chgData name="Daniel Karpoukhin" userId="62d7e407ef8195a1" providerId="LiveId" clId="{1ED60492-6F54-4CCA-A1CD-BF3AE20A1A4A}" dt="2025-02-15T18:21:41.139" v="8" actId="478"/>
        <pc:sldMkLst>
          <pc:docMk/>
          <pc:sldMk cId="0" sldId="273"/>
        </pc:sldMkLst>
        <pc:picChg chg="del">
          <ac:chgData name="Daniel Karpoukhin" userId="62d7e407ef8195a1" providerId="LiveId" clId="{1ED60492-6F54-4CCA-A1CD-BF3AE20A1A4A}" dt="2025-02-15T18:21:41.139" v="8" actId="478"/>
          <ac:picMkLst>
            <pc:docMk/>
            <pc:sldMk cId="0" sldId="273"/>
            <ac:picMk id="7" creationId="{7E8837C0-D628-EAC4-0912-73DFD0626C66}"/>
          </ac:picMkLst>
        </pc:picChg>
      </pc:sldChg>
      <pc:sldChg chg="delSp mod delAnim">
        <pc:chgData name="Daniel Karpoukhin" userId="62d7e407ef8195a1" providerId="LiveId" clId="{1ED60492-6F54-4CCA-A1CD-BF3AE20A1A4A}" dt="2025-02-15T18:21:31.183" v="4" actId="478"/>
        <pc:sldMkLst>
          <pc:docMk/>
          <pc:sldMk cId="4268359431" sldId="274"/>
        </pc:sldMkLst>
        <pc:picChg chg="del">
          <ac:chgData name="Daniel Karpoukhin" userId="62d7e407ef8195a1" providerId="LiveId" clId="{1ED60492-6F54-4CCA-A1CD-BF3AE20A1A4A}" dt="2025-02-15T18:21:31.183" v="4" actId="478"/>
          <ac:picMkLst>
            <pc:docMk/>
            <pc:sldMk cId="4268359431" sldId="274"/>
            <ac:picMk id="14" creationId="{E0445C76-4093-392B-0D99-631D41991431}"/>
          </ac:picMkLst>
        </pc:picChg>
      </pc:sldChg>
      <pc:sldChg chg="delSp mod delAnim">
        <pc:chgData name="Daniel Karpoukhin" userId="62d7e407ef8195a1" providerId="LiveId" clId="{1ED60492-6F54-4CCA-A1CD-BF3AE20A1A4A}" dt="2025-02-15T18:21:34.418" v="6" actId="478"/>
        <pc:sldMkLst>
          <pc:docMk/>
          <pc:sldMk cId="3397714818" sldId="275"/>
        </pc:sldMkLst>
        <pc:picChg chg="del">
          <ac:chgData name="Daniel Karpoukhin" userId="62d7e407ef8195a1" providerId="LiveId" clId="{1ED60492-6F54-4CCA-A1CD-BF3AE20A1A4A}" dt="2025-02-15T18:21:34.418" v="6" actId="478"/>
          <ac:picMkLst>
            <pc:docMk/>
            <pc:sldMk cId="3397714818" sldId="275"/>
            <ac:picMk id="20" creationId="{2B2876FE-B6F5-8863-CBBD-4701F2016898}"/>
          </ac:picMkLst>
        </pc:picChg>
        <pc:inkChg chg="del">
          <ac:chgData name="Daniel Karpoukhin" userId="62d7e407ef8195a1" providerId="LiveId" clId="{1ED60492-6F54-4CCA-A1CD-BF3AE20A1A4A}" dt="2025-02-15T18:21:33.657" v="5" actId="478"/>
          <ac:inkMkLst>
            <pc:docMk/>
            <pc:sldMk cId="3397714818" sldId="275"/>
            <ac:inkMk id="19" creationId="{6AC0402A-B948-B781-890D-817F0CE7C7DB}"/>
          </ac:inkMkLst>
        </pc:inkChg>
      </pc:sldChg>
      <pc:sldChg chg="delSp mod delAnim">
        <pc:chgData name="Daniel Karpoukhin" userId="62d7e407ef8195a1" providerId="LiveId" clId="{1ED60492-6F54-4CCA-A1CD-BF3AE20A1A4A}" dt="2025-02-15T18:21:37.566" v="7" actId="478"/>
        <pc:sldMkLst>
          <pc:docMk/>
          <pc:sldMk cId="799203654" sldId="276"/>
        </pc:sldMkLst>
        <pc:inkChg chg="del">
          <ac:chgData name="Daniel Karpoukhin" userId="62d7e407ef8195a1" providerId="LiveId" clId="{1ED60492-6F54-4CCA-A1CD-BF3AE20A1A4A}" dt="2025-02-15T18:21:37.566" v="7" actId="478"/>
          <ac:inkMkLst>
            <pc:docMk/>
            <pc:sldMk cId="799203654" sldId="276"/>
            <ac:inkMk id="14" creationId="{60ABF1B6-C7B9-8707-9A36-17EACDB9F58D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review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up: Carbon and its effects on life</a:t>
            </a:r>
            <a:endParaRPr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477070" y="2122100"/>
            <a:ext cx="3138076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2.8: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Mechanisms of Transport</a:t>
            </a:r>
            <a:endParaRPr sz="11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68F389E2-6726-BAF6-7A1D-4E12DAC6B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0" y="3119077"/>
            <a:ext cx="3262174" cy="10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4"/>
    </mc:Choice>
    <mc:Fallback xmlns="">
      <p:transition spd="slow" advTm="12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8FB87-E454-578A-5E83-5A1B0BBC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2" y="2571750"/>
            <a:ext cx="1998520" cy="125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E5DF7-8A06-09C0-597D-2F9BAC327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900" y="1132612"/>
            <a:ext cx="5257800" cy="326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5"/>
    </mc:Choice>
    <mc:Fallback xmlns="">
      <p:transition spd="slow" advTm="3000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891E-8D8A-E32E-E9AB-322484EB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Transport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0EDF4-B464-98AE-53CF-BA327A12E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" y="1095375"/>
            <a:ext cx="8464550" cy="3774281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The cell membrane has selective permeability</a:t>
            </a:r>
          </a:p>
          <a:p>
            <a:pPr lvl="1">
              <a:buSzPct val="100000"/>
            </a:pPr>
            <a:r>
              <a:rPr lang="en-US" dirty="0"/>
              <a:t>Hydrophilic and hydrophobic sections</a:t>
            </a:r>
          </a:p>
          <a:p>
            <a:pPr>
              <a:buSzPct val="100000"/>
            </a:pPr>
            <a:r>
              <a:rPr lang="en-US" dirty="0"/>
              <a:t>Passive transport is movement of a solute across the membrane with the concentration gradient (high -&gt; low) – no additional energy needed</a:t>
            </a:r>
          </a:p>
          <a:p>
            <a:pPr lvl="1">
              <a:buSzPct val="100000"/>
            </a:pPr>
            <a:r>
              <a:rPr lang="en-US" dirty="0"/>
              <a:t>Small hydrophobic molecules and small uncharged polar molecules can do this themselves</a:t>
            </a:r>
          </a:p>
          <a:p>
            <a:pPr lvl="1">
              <a:buSzPct val="100000"/>
            </a:pPr>
            <a:r>
              <a:rPr lang="en-US" dirty="0"/>
              <a:t>Larger polar molecules require membrane proteins – facilitated diffusion </a:t>
            </a:r>
          </a:p>
          <a:p>
            <a:pPr lvl="2">
              <a:buSzPct val="100000"/>
            </a:pPr>
            <a:r>
              <a:rPr lang="en-US" dirty="0"/>
              <a:t>Channel proteins – just let the compound pass through – usually for ions</a:t>
            </a:r>
          </a:p>
          <a:p>
            <a:pPr lvl="2">
              <a:buSzPct val="100000"/>
            </a:pPr>
            <a:r>
              <a:rPr lang="en-US" dirty="0"/>
              <a:t>Carrier proteins – grab specific molecules in specific concentrations</a:t>
            </a:r>
          </a:p>
          <a:p>
            <a:pPr lvl="2">
              <a:buSzPct val="100000"/>
            </a:pPr>
            <a:r>
              <a:rPr lang="en-US" dirty="0"/>
              <a:t>Aquaporins – help with the transport of water</a:t>
            </a:r>
          </a:p>
          <a:p>
            <a:pPr lvl="1">
              <a:buSzPct val="100000"/>
            </a:pPr>
            <a:r>
              <a:rPr lang="en-US" dirty="0"/>
              <a:t>Transport happens until dynamic equilibrium is reached</a:t>
            </a:r>
          </a:p>
        </p:txBody>
      </p:sp>
      <p:pic>
        <p:nvPicPr>
          <p:cNvPr id="1026" name="Picture 2" descr="Passive Transport - Definition, Types, Diagram &amp; Examples - % GeeksforGeeks">
            <a:extLst>
              <a:ext uri="{FF2B5EF4-FFF2-40B4-BE49-F238E27FC236}">
                <a16:creationId xmlns:a16="http://schemas.microsoft.com/office/drawing/2014/main" id="{E4466962-2283-716B-452C-4C0DF91B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71" y="173263"/>
            <a:ext cx="3178629" cy="15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78"/>
    </mc:Choice>
    <mc:Fallback xmlns="">
      <p:transition spd="slow" advTm="1451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2D78-B099-BE51-B18E-2E783C84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Transport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BF392-A114-9178-98B9-DE9A14FF0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135" y="1699491"/>
            <a:ext cx="8479064" cy="384141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Movement of solutes across the membrane against the concentration gradient (low -&gt; high) – additional energy required</a:t>
            </a:r>
          </a:p>
          <a:p>
            <a:pPr>
              <a:buSzPct val="100000"/>
            </a:pPr>
            <a:r>
              <a:rPr lang="en-US" dirty="0"/>
              <a:t>Membrane proteins can also be used for active transport</a:t>
            </a:r>
          </a:p>
          <a:p>
            <a:pPr>
              <a:buSzPct val="100000"/>
            </a:pPr>
            <a:r>
              <a:rPr lang="en-US" dirty="0"/>
              <a:t>For taking in large amounts of solute = endocytosis – uses folds of the membrane</a:t>
            </a:r>
          </a:p>
          <a:p>
            <a:pPr lvl="1">
              <a:buSzPct val="100000"/>
            </a:pPr>
            <a:r>
              <a:rPr lang="en-US" dirty="0"/>
              <a:t>Pinocytosis – take in water by creating an inward fold in the membrane</a:t>
            </a:r>
          </a:p>
          <a:p>
            <a:pPr lvl="1">
              <a:buSzPct val="100000"/>
            </a:pPr>
            <a:r>
              <a:rPr lang="en-US" dirty="0"/>
              <a:t>Phagocytosis – take in large molecules and the membrane forms a vesicle</a:t>
            </a:r>
          </a:p>
          <a:p>
            <a:pPr lvl="1">
              <a:buSzPct val="100000"/>
            </a:pPr>
            <a:r>
              <a:rPr lang="en-US" dirty="0"/>
              <a:t>Receptor-mediated endocytosis – endocytosis when receptor is activated by the right molecule</a:t>
            </a:r>
          </a:p>
          <a:p>
            <a:pPr>
              <a:buSzPct val="100000"/>
            </a:pPr>
            <a:r>
              <a:rPr lang="en-US" dirty="0"/>
              <a:t>For expelling large amounts of solute = exocytosis</a:t>
            </a:r>
          </a:p>
        </p:txBody>
      </p:sp>
      <p:sp>
        <p:nvSpPr>
          <p:cNvPr id="4" name="AutoShape 2" descr="Active transport - 88Guru">
            <a:extLst>
              <a:ext uri="{FF2B5EF4-FFF2-40B4-BE49-F238E27FC236}">
                <a16:creationId xmlns:a16="http://schemas.microsoft.com/office/drawing/2014/main" id="{75AEFCE4-C3AD-8375-77ED-58A36701F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95B16-A92C-1E8F-E32B-993186163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28" y="0"/>
            <a:ext cx="2670629" cy="16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35"/>
    </mc:Choice>
    <mc:Fallback xmlns="">
      <p:transition spd="slow" advTm="1024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C6B9-455B-2CB5-A572-76569866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Osmosis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C7027-909D-F080-E097-42F00380D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75204"/>
            <a:ext cx="9105900" cy="4108110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Diffusion of water through aquaporins – amount of water always tries to be proportionate to solute on either side of the membrane</a:t>
            </a:r>
          </a:p>
          <a:p>
            <a:pPr lvl="1">
              <a:buSzPct val="100000"/>
            </a:pPr>
            <a:r>
              <a:rPr lang="en-US" dirty="0"/>
              <a:t>Isotonic solution – same amount of solute on either side = no net water movement</a:t>
            </a:r>
          </a:p>
          <a:p>
            <a:pPr lvl="1">
              <a:buSzPct val="100000"/>
            </a:pPr>
            <a:r>
              <a:rPr lang="en-US" dirty="0"/>
              <a:t>Hypertonic solution – more solute outside of cell = water out of cell</a:t>
            </a:r>
          </a:p>
          <a:p>
            <a:pPr lvl="1">
              <a:buSzPct val="100000"/>
            </a:pPr>
            <a:r>
              <a:rPr lang="en-US" dirty="0"/>
              <a:t>Hypotonic solution – more solute inside cell = water into cell</a:t>
            </a:r>
          </a:p>
          <a:p>
            <a:pPr>
              <a:buSzPct val="100000"/>
            </a:pPr>
            <a:r>
              <a:rPr lang="en-US" dirty="0"/>
              <a:t>Animal cells can burst or shrink in non isotonic environments –  some use contractile vacuoles to pump water out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17A4CFD-266D-2B06-79B5-9EB98D53FD00}"/>
              </a:ext>
            </a:extLst>
          </p:cNvPr>
          <p:cNvSpPr txBox="1">
            <a:spLocks/>
          </p:cNvSpPr>
          <p:nvPr/>
        </p:nvSpPr>
        <p:spPr>
          <a:xfrm>
            <a:off x="4003675" y="196624"/>
            <a:ext cx="4806950" cy="105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8575" tIns="34275" rIns="68575" bIns="3427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139700" indent="0">
              <a:buSzPct val="100000"/>
              <a:buNone/>
            </a:pPr>
            <a:r>
              <a:rPr lang="en-US" dirty="0"/>
              <a:t>Water is going to move from</a:t>
            </a:r>
          </a:p>
          <a:p>
            <a:pPr marL="596900" indent="-457200">
              <a:buSzPct val="100000"/>
              <a:buAutoNum type="arabicPeriod"/>
            </a:pPr>
            <a:r>
              <a:rPr lang="en-US" dirty="0"/>
              <a:t>High water potential -&gt; low water potential</a:t>
            </a:r>
          </a:p>
          <a:p>
            <a:pPr marL="596900" indent="-457200">
              <a:buSzPct val="100000"/>
              <a:buAutoNum type="arabicPeriod"/>
            </a:pPr>
            <a:r>
              <a:rPr lang="en-US" dirty="0"/>
              <a:t>Low osmolarity -&gt; high osmolarity</a:t>
            </a:r>
          </a:p>
          <a:p>
            <a:pPr marL="596900" indent="-457200">
              <a:buSzPct val="100000"/>
              <a:buAutoNum type="arabicPeriod"/>
            </a:pPr>
            <a:r>
              <a:rPr lang="en-US" dirty="0"/>
              <a:t>Lower solute concentration -&gt; higher solute concentration</a:t>
            </a:r>
          </a:p>
        </p:txBody>
      </p:sp>
      <p:pic>
        <p:nvPicPr>
          <p:cNvPr id="3074" name="Picture 2" descr="Osmosis Diagram Photos, Images &amp; Pictures | Shutterstock">
            <a:extLst>
              <a:ext uri="{FF2B5EF4-FFF2-40B4-BE49-F238E27FC236}">
                <a16:creationId xmlns:a16="http://schemas.microsoft.com/office/drawing/2014/main" id="{6EB35AB2-EEBE-4670-A956-0AB0F01D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71" y="3229259"/>
            <a:ext cx="2823029" cy="18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752697-55D2-BD0A-50BD-52DDD2E77D2E}"/>
              </a:ext>
            </a:extLst>
          </p:cNvPr>
          <p:cNvSpPr txBox="1">
            <a:spLocks/>
          </p:cNvSpPr>
          <p:nvPr/>
        </p:nvSpPr>
        <p:spPr>
          <a:xfrm>
            <a:off x="0" y="3446690"/>
            <a:ext cx="5747657" cy="410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>
              <a:buSzPct val="100000"/>
            </a:pPr>
            <a:r>
              <a:rPr lang="en-US" dirty="0"/>
              <a:t>Plant cells don’t burst due to cell walls, membrane still expands/shrinks, normal state is slightly turgid</a:t>
            </a:r>
          </a:p>
        </p:txBody>
      </p:sp>
    </p:spTree>
    <p:extLst>
      <p:ext uri="{BB962C8B-B14F-4D97-AF65-F5344CB8AC3E}">
        <p14:creationId xmlns:p14="http://schemas.microsoft.com/office/powerpoint/2010/main" val="7992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914"/>
    </mc:Choice>
    <mc:Fallback xmlns="">
      <p:transition spd="slow" advTm="1789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Mechanisms of Transport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Passive and active transport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Osmosis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1"/>
    </mc:Choice>
    <mc:Fallback xmlns="">
      <p:transition spd="slow" advTm="18941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2.8</Template>
  <TotalTime>29993</TotalTime>
  <Words>345</Words>
  <Application>Microsoft Office PowerPoint</Application>
  <PresentationFormat>On-screen Show (16:9)</PresentationFormat>
  <Paragraphs>41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Fredericka the Great</vt:lpstr>
      <vt:lpstr>Kalam</vt:lpstr>
      <vt:lpstr>Cambria</vt:lpstr>
      <vt:lpstr>Arial</vt:lpstr>
      <vt:lpstr>Simple Light</vt:lpstr>
      <vt:lpstr>FunkyShapesVTI</vt:lpstr>
      <vt:lpstr>AP BIO</vt:lpstr>
      <vt:lpstr>Objectives</vt:lpstr>
      <vt:lpstr>Passive Transport Review</vt:lpstr>
      <vt:lpstr>Active Transport Review</vt:lpstr>
      <vt:lpstr>Osmosis Review</vt:lpstr>
      <vt:lpstr>Mechanisms of Transport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Zohar Brand</cp:lastModifiedBy>
  <cp:revision>14</cp:revision>
  <dcterms:created xsi:type="dcterms:W3CDTF">2024-06-29T20:23:43Z</dcterms:created>
  <dcterms:modified xsi:type="dcterms:W3CDTF">2025-08-17T00:46:35Z</dcterms:modified>
</cp:coreProperties>
</file>