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4" r:id="rId5"/>
    <p:sldId id="275" r:id="rId6"/>
    <p:sldId id="277" r:id="rId7"/>
    <p:sldId id="276" r:id="rId8"/>
    <p:sldId id="279" r:id="rId9"/>
    <p:sldId id="273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Fredericka the Great" panose="02000000000000000000" pitchFamily="2" charset="0"/>
      <p:regular r:id="rId17"/>
    </p:embeddedFont>
    <p:embeddedFont>
      <p:font typeface="Kalam" panose="020000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8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3.1: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Enzymes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D8FE5971-CAB4-9A90-C742-8DDE01840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"/>
    </mc:Choice>
    <mc:Fallback xmlns="">
      <p:transition spd="slow" advTm="7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E484A-999B-3DEA-FD66-79DC4421D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99" y="1426502"/>
            <a:ext cx="4661625" cy="3247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7501E-2798-592D-DFB5-9FC55982B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25" y="1396008"/>
            <a:ext cx="1657350" cy="320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5"/>
    </mc:Choice>
    <mc:Fallback xmlns="">
      <p:transition spd="slow" advTm="414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B88C-E063-4F91-30ED-3D14D401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enzyme?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8D776-7913-26D3-8616-B7AC49063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Catalyst</a:t>
            </a:r>
            <a:r>
              <a:rPr lang="en-US" dirty="0"/>
              <a:t> – substances that change the rate of a reaction, aren’t used up in the process</a:t>
            </a:r>
          </a:p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Enzyme</a:t>
            </a:r>
            <a:r>
              <a:rPr lang="en-US" dirty="0"/>
              <a:t> – biological catalysts (mostly proteins)</a:t>
            </a:r>
          </a:p>
          <a:p>
            <a:pPr lvl="1">
              <a:buSzPct val="100000"/>
            </a:pPr>
            <a:r>
              <a:rPr lang="en-US" dirty="0"/>
              <a:t>Ribozymes</a:t>
            </a:r>
          </a:p>
          <a:p>
            <a:pPr lvl="1">
              <a:buSzPct val="100000"/>
            </a:pPr>
            <a:r>
              <a:rPr lang="en-US" dirty="0"/>
              <a:t>Properties of proteins</a:t>
            </a:r>
          </a:p>
        </p:txBody>
      </p:sp>
      <p:pic>
        <p:nvPicPr>
          <p:cNvPr id="1026" name="Picture 2" descr="Enzymes allow activation energies to be lowered. | Learn Science at Scitable">
            <a:extLst>
              <a:ext uri="{FF2B5EF4-FFF2-40B4-BE49-F238E27FC236}">
                <a16:creationId xmlns:a16="http://schemas.microsoft.com/office/drawing/2014/main" id="{54CF9EE0-98D3-F334-CBB2-E6B1DBA0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84409"/>
            <a:ext cx="4521200" cy="21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8BFD82-BCE7-C929-CCFB-CA5AF28A9D07}"/>
              </a:ext>
            </a:extLst>
          </p:cNvPr>
          <p:cNvSpPr txBox="1"/>
          <p:nvPr/>
        </p:nvSpPr>
        <p:spPr>
          <a:xfrm>
            <a:off x="628650" y="3265714"/>
            <a:ext cx="345984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Enzymes lower the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activation energy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of a reaction – the amount of energy it takes to start a reaction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39"/>
    </mc:Choice>
    <mc:Fallback xmlns="">
      <p:transition spd="slow" advTm="691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E1EB-C81F-4218-B8AF-C97F7D98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enzymes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EDBB1-2143-2B3D-F8A1-67047E5F8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>
                <a:latin typeface="+mn-lt"/>
              </a:rPr>
              <a:t>Enzymes act upon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substrates</a:t>
            </a:r>
            <a:r>
              <a:rPr lang="en-US" dirty="0">
                <a:latin typeface="+mn-lt"/>
              </a:rPr>
              <a:t> – combine, separate, change</a:t>
            </a:r>
          </a:p>
          <a:p>
            <a:pPr>
              <a:buSzPct val="100000"/>
            </a:pPr>
            <a:r>
              <a:rPr lang="en-US" dirty="0"/>
              <a:t>The part of the enzyme that binds to the substrate is known as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active site </a:t>
            </a:r>
            <a:r>
              <a:rPr lang="en-US" dirty="0"/>
              <a:t>-&gt; forms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enzyme-substrate complex</a:t>
            </a:r>
          </a:p>
          <a:p>
            <a:pPr>
              <a:buSzPct val="100000"/>
            </a:pPr>
            <a:r>
              <a:rPr lang="en-US" dirty="0"/>
              <a:t>The enzyme is not used in the reaction</a:t>
            </a:r>
          </a:p>
        </p:txBody>
      </p:sp>
      <p:pic>
        <p:nvPicPr>
          <p:cNvPr id="2050" name="Picture 2" descr="Enzyme Substrates &amp; Reagents">
            <a:extLst>
              <a:ext uri="{FF2B5EF4-FFF2-40B4-BE49-F238E27FC236}">
                <a16:creationId xmlns:a16="http://schemas.microsoft.com/office/drawing/2014/main" id="{2AEAF5A5-F115-B014-218E-6405AB1C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899268"/>
            <a:ext cx="4136571" cy="21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5"/>
    </mc:Choice>
    <mc:Fallback xmlns="">
      <p:transition spd="slow" advTm="574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CE97-A825-ED4A-EA98-14B822F5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Fit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CF67-1DCF-B758-B5A9-D3FAE0621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enzyme has specific substrate(s) it can form an enzyme-substrate complex with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Induced Fit Model </a:t>
            </a:r>
            <a:r>
              <a:rPr lang="en-US" dirty="0"/>
              <a:t>– the substrate and active site have matching shapes and attracting charges, and as the substrate is attracted into the active site, the enzyme will make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conformational change </a:t>
            </a:r>
            <a:r>
              <a:rPr lang="en-US" dirty="0"/>
              <a:t>to make them entirely compatible</a:t>
            </a:r>
          </a:p>
        </p:txBody>
      </p:sp>
      <p:pic>
        <p:nvPicPr>
          <p:cNvPr id="1026" name="Picture 2" descr="Enzymes (A-Level) — the science sauce">
            <a:extLst>
              <a:ext uri="{FF2B5EF4-FFF2-40B4-BE49-F238E27FC236}">
                <a16:creationId xmlns:a16="http://schemas.microsoft.com/office/drawing/2014/main" id="{A1ED5832-60AD-8B2C-8CA6-ADED9A8A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00" y="3405858"/>
            <a:ext cx="4327200" cy="1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71"/>
    </mc:Choice>
    <mc:Fallback xmlns="">
      <p:transition spd="slow" advTm="641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61E9-06AC-22C2-C967-C1D7A7FF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Enzymes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89B04-FB2C-A1F7-7533-8E276434B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Enzymes largely speed up the process of reactions</a:t>
            </a:r>
          </a:p>
          <a:p>
            <a:pPr>
              <a:buSzPct val="100000"/>
            </a:pPr>
            <a:r>
              <a:rPr lang="en-US" dirty="0"/>
              <a:t>Enzymes are specific – only certain substrate(s) can bind to specific enzyme active sites due to their shapes/charges</a:t>
            </a:r>
          </a:p>
          <a:p>
            <a:pPr>
              <a:buSzPct val="100000"/>
            </a:pPr>
            <a:r>
              <a:rPr lang="en-US" dirty="0"/>
              <a:t>The catalytic reactions are reversible – regulation ability</a:t>
            </a:r>
          </a:p>
          <a:p>
            <a:pPr>
              <a:buSzPct val="100000"/>
            </a:pPr>
            <a:r>
              <a:rPr lang="en-US" dirty="0"/>
              <a:t>Follow protein properties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SzPct val="100000"/>
            </a:pPr>
            <a:endParaRPr lang="en-US" dirty="0"/>
          </a:p>
        </p:txBody>
      </p:sp>
      <p:pic>
        <p:nvPicPr>
          <p:cNvPr id="3074" name="Picture 2" descr="Enzyme specificity - Properties of enzymes and use in industries - National  4 Biology Revision - BBC Bitesize">
            <a:extLst>
              <a:ext uri="{FF2B5EF4-FFF2-40B4-BE49-F238E27FC236}">
                <a16:creationId xmlns:a16="http://schemas.microsoft.com/office/drawing/2014/main" id="{B5DF30FF-0F21-1DE0-5437-2BAD44D0C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7"/>
          <a:stretch/>
        </p:blipFill>
        <p:spPr bwMode="auto">
          <a:xfrm>
            <a:off x="5566229" y="3285300"/>
            <a:ext cx="3577771" cy="18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24"/>
    </mc:Choice>
    <mc:Fallback xmlns="">
      <p:transition spd="slow" advTm="513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E027-15A5-F564-0E8B-9BFE9B67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A06FB-50A8-BF5E-ECA6-B9DD31310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47352"/>
            <a:ext cx="7886700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Catabolic reaction </a:t>
            </a:r>
            <a:r>
              <a:rPr lang="en-US" dirty="0"/>
              <a:t>– breaking a molecule (releases energy as the bonds are broken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exergonic, exothermic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Conformational change of the enzyme places stress upon the bond = lowered activation energy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Anabolic reaction </a:t>
            </a:r>
            <a:r>
              <a:rPr lang="en-US" dirty="0"/>
              <a:t>– making a molecules (consumes/stores energy as the bonds are formed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endergonic, endothermic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Conformational change forces the two substrates together = lowered activation energy</a:t>
            </a:r>
          </a:p>
        </p:txBody>
      </p:sp>
      <p:pic>
        <p:nvPicPr>
          <p:cNvPr id="4100" name="Picture 4" descr="National 4/5 Archive 7 - Mr Mann's Biology">
            <a:extLst>
              <a:ext uri="{FF2B5EF4-FFF2-40B4-BE49-F238E27FC236}">
                <a16:creationId xmlns:a16="http://schemas.microsoft.com/office/drawing/2014/main" id="{C79DAB55-F48B-D6AC-D26D-9F8A1568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6" y="3392366"/>
            <a:ext cx="3011714" cy="16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46D1D-7713-78B0-53E2-E57FF54013B4}"/>
              </a:ext>
            </a:extLst>
          </p:cNvPr>
          <p:cNvSpPr txBox="1"/>
          <p:nvPr/>
        </p:nvSpPr>
        <p:spPr>
          <a:xfrm>
            <a:off x="628650" y="3682992"/>
            <a:ext cx="474889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The overall change in energy whether or not enzymes are used is the same – enzymes just lower the 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4099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60"/>
    </mc:Choice>
    <mc:Fallback xmlns="">
      <p:transition spd="slow" advTm="8386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Enzyme Structure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What is an enzyme?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Properties of enzymes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Induced fit model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3"/>
    </mc:Choice>
    <mc:Fallback xmlns="">
      <p:transition spd="slow" advTm="1104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2.11</Template>
  <TotalTime>31891</TotalTime>
  <Words>311</Words>
  <Application>Microsoft Office PowerPoint</Application>
  <PresentationFormat>On-screen Show (16:9)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What is an enzyme?</vt:lpstr>
      <vt:lpstr>How do enzymes work?</vt:lpstr>
      <vt:lpstr>Induced Fit Model</vt:lpstr>
      <vt:lpstr>Properties of Enzymes</vt:lpstr>
      <vt:lpstr>Types of Reactions</vt:lpstr>
      <vt:lpstr>Enzyme Structure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23</cp:revision>
  <dcterms:created xsi:type="dcterms:W3CDTF">2024-08-09T18:31:21Z</dcterms:created>
  <dcterms:modified xsi:type="dcterms:W3CDTF">2025-08-15T04:59:23Z</dcterms:modified>
</cp:coreProperties>
</file>