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15"/>
  </p:notesMasterIdLst>
  <p:handoutMasterIdLst>
    <p:handoutMasterId r:id="rId16"/>
  </p:handoutMasterIdLst>
  <p:sldIdLst>
    <p:sldId id="267" r:id="rId3"/>
    <p:sldId id="268" r:id="rId4"/>
    <p:sldId id="274" r:id="rId5"/>
    <p:sldId id="275" r:id="rId6"/>
    <p:sldId id="276" r:id="rId7"/>
    <p:sldId id="277" r:id="rId8"/>
    <p:sldId id="278" r:id="rId9"/>
    <p:sldId id="279" r:id="rId10"/>
    <p:sldId id="280" r:id="rId11"/>
    <p:sldId id="281" r:id="rId12"/>
    <p:sldId id="282" r:id="rId13"/>
    <p:sldId id="273" r:id="rId14"/>
  </p:sldIdLst>
  <p:sldSz cx="9144000" cy="5143500" type="screen16x9"/>
  <p:notesSz cx="6858000" cy="9144000"/>
  <p:embeddedFontLst>
    <p:embeddedFont>
      <p:font typeface="Cambria" panose="02040503050406030204" pitchFamily="18" charset="0"/>
      <p:regular r:id="rId17"/>
      <p:bold r:id="rId18"/>
      <p:italic r:id="rId19"/>
      <p:boldItalic r:id="rId20"/>
    </p:embeddedFont>
    <p:embeddedFont>
      <p:font typeface="Fredericka the Great" panose="02000000000000000000" pitchFamily="2" charset="0"/>
      <p:regular r:id="rId21"/>
    </p:embeddedFont>
    <p:embeddedFont>
      <p:font typeface="Kalam" panose="02000000000000000000"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40903" autoAdjust="0"/>
  </p:normalViewPr>
  <p:slideViewPr>
    <p:cSldViewPr snapToGrid="0">
      <p:cViewPr varScale="1">
        <p:scale>
          <a:sx n="112" d="100"/>
          <a:sy n="112" d="100"/>
        </p:scale>
        <p:origin x="499" y="82"/>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8F97BC-3C0A-98CE-2635-4F6753474E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F5A845-5078-9E47-EBD5-61885490B0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E996E-0320-4680-871D-1D3D840632F4}" type="datetimeFigureOut">
              <a:rPr lang="en-US" smtClean="0"/>
              <a:t>8/14/2025</a:t>
            </a:fld>
            <a:endParaRPr lang="en-US"/>
          </a:p>
        </p:txBody>
      </p:sp>
      <p:sp>
        <p:nvSpPr>
          <p:cNvPr id="4" name="Footer Placeholder 3">
            <a:extLst>
              <a:ext uri="{FF2B5EF4-FFF2-40B4-BE49-F238E27FC236}">
                <a16:creationId xmlns:a16="http://schemas.microsoft.com/office/drawing/2014/main" id="{66495DEF-C59A-8690-8306-9C578C5F93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97AA1B-E79A-8D56-980E-AC52FFBAAC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C53C1E-B61C-4740-B395-2C6B77CB9C19}" type="slidenum">
              <a:rPr lang="en-US" smtClean="0"/>
              <a:t>‹#›</a:t>
            </a:fld>
            <a:endParaRPr lang="en-US"/>
          </a:p>
        </p:txBody>
      </p:sp>
    </p:spTree>
    <p:extLst>
      <p:ext uri="{BB962C8B-B14F-4D97-AF65-F5344CB8AC3E}">
        <p14:creationId xmlns:p14="http://schemas.microsoft.com/office/powerpoint/2010/main" val="424626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c8773d8918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2c8773d8918_4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0" name="Google Shape;470;g2c8773d8918_4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c8773d8918_4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c8773d8918_4_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g2c8773d8918_4_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Carbon reduced</a:t>
            </a:r>
          </a:p>
          <a:p>
            <a:r>
              <a:rPr lang="en-US" dirty="0"/>
              <a:t>Water oxidated</a:t>
            </a:r>
          </a:p>
        </p:txBody>
      </p:sp>
    </p:spTree>
    <p:extLst>
      <p:ext uri="{BB962C8B-B14F-4D97-AF65-F5344CB8AC3E}">
        <p14:creationId xmlns:p14="http://schemas.microsoft.com/office/powerpoint/2010/main" val="159036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Thylakoid stack = granum</a:t>
            </a:r>
          </a:p>
        </p:txBody>
      </p:sp>
    </p:spTree>
    <p:extLst>
      <p:ext uri="{BB962C8B-B14F-4D97-AF65-F5344CB8AC3E}">
        <p14:creationId xmlns:p14="http://schemas.microsoft.com/office/powerpoint/2010/main" val="27984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PS1 same time as PS2</a:t>
            </a:r>
          </a:p>
          <a:p>
            <a:r>
              <a:rPr lang="en-US" dirty="0"/>
              <a:t>Chemiosmosis from 3 places : water, ETC, creation of NADPH</a:t>
            </a:r>
          </a:p>
        </p:txBody>
      </p:sp>
    </p:spTree>
    <p:extLst>
      <p:ext uri="{BB962C8B-B14F-4D97-AF65-F5344CB8AC3E}">
        <p14:creationId xmlns:p14="http://schemas.microsoft.com/office/powerpoint/2010/main" val="193804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c8773d8918_4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2c8773d8918_4_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9" name="Google Shape;539;g2c8773d8918_4_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8"/>
        <p:cNvGrpSpPr/>
        <p:nvPr/>
      </p:nvGrpSpPr>
      <p:grpSpPr>
        <a:xfrm>
          <a:off x="0" y="0"/>
          <a:ext cx="0" cy="0"/>
          <a:chOff x="0" y="0"/>
          <a:chExt cx="0" cy="0"/>
        </a:xfrm>
      </p:grpSpPr>
      <p:sp>
        <p:nvSpPr>
          <p:cNvPr id="209" name="Google Shape;209;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Kalam"/>
              <a:buNone/>
              <a:defRPr sz="4500" b="1" cap="none">
                <a:latin typeface="Kalam"/>
                <a:ea typeface="Kalam"/>
                <a:cs typeface="Kalam"/>
                <a:sym typeface="Kalam"/>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 name="Google Shape;210;p2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cap="none"/>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211" name="Google Shape;211;p26"/>
          <p:cNvGrpSpPr/>
          <p:nvPr/>
        </p:nvGrpSpPr>
        <p:grpSpPr>
          <a:xfrm>
            <a:off x="8249672" y="4490298"/>
            <a:ext cx="790849" cy="352267"/>
            <a:chOff x="9841624" y="4115729"/>
            <a:chExt cx="602169" cy="268223"/>
          </a:xfrm>
        </p:grpSpPr>
        <p:sp>
          <p:nvSpPr>
            <p:cNvPr id="212" name="Google Shape;212;p26"/>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3" name="Google Shape;213;p26"/>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4" name="Google Shape;214;p26"/>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5" name="Google Shape;215;p26"/>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6" name="Google Shape;216;p26"/>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17" name="Google Shape;217;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9" name="Google Shape;21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26"/>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 name="Google Shape;223;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24" name="Google Shape;224;p27"/>
          <p:cNvGrpSpPr/>
          <p:nvPr/>
        </p:nvGrpSpPr>
        <p:grpSpPr>
          <a:xfrm>
            <a:off x="8249672" y="4490298"/>
            <a:ext cx="790849" cy="352267"/>
            <a:chOff x="9841624" y="4115729"/>
            <a:chExt cx="602169" cy="268223"/>
          </a:xfrm>
        </p:grpSpPr>
        <p:sp>
          <p:nvSpPr>
            <p:cNvPr id="225" name="Google Shape;225;p27"/>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6" name="Google Shape;226;p27"/>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7" name="Google Shape;227;p27"/>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8" name="Google Shape;228;p27"/>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9" name="Google Shape;229;p27"/>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30" name="Google Shape;23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1" name="Google Shape;23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2" name="Google Shape;23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27"/>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Kala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6" name="Google Shape;236;p2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237" name="Google Shape;237;p28"/>
          <p:cNvGrpSpPr/>
          <p:nvPr/>
        </p:nvGrpSpPr>
        <p:grpSpPr>
          <a:xfrm>
            <a:off x="8249672" y="4490298"/>
            <a:ext cx="790849" cy="352267"/>
            <a:chOff x="9841624" y="4115729"/>
            <a:chExt cx="602169" cy="268223"/>
          </a:xfrm>
        </p:grpSpPr>
        <p:sp>
          <p:nvSpPr>
            <p:cNvPr id="238" name="Google Shape;238;p28"/>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39" name="Google Shape;239;p28"/>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0" name="Google Shape;240;p28"/>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1" name="Google Shape;241;p28"/>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2" name="Google Shape;242;p28"/>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43" name="Google Shape;243;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4" name="Google Shape;244;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5" name="Google Shape;245;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28"/>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9" name="Google Shape;249;p2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2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51" name="Google Shape;251;p29"/>
          <p:cNvGrpSpPr/>
          <p:nvPr/>
        </p:nvGrpSpPr>
        <p:grpSpPr>
          <a:xfrm>
            <a:off x="8249672" y="4490298"/>
            <a:ext cx="790849" cy="352267"/>
            <a:chOff x="9841624" y="4115729"/>
            <a:chExt cx="602169" cy="268223"/>
          </a:xfrm>
        </p:grpSpPr>
        <p:sp>
          <p:nvSpPr>
            <p:cNvPr id="252" name="Google Shape;252;p29"/>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3" name="Google Shape;253;p29"/>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4" name="Google Shape;254;p29"/>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5" name="Google Shape;255;p29"/>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6" name="Google Shape;256;p29"/>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57" name="Google Shape;257;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8" name="Google Shape;258;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9" name="Google Shape;25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0" name="Google Shape;260;p29"/>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 name="Google Shape;263;p3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4" name="Google Shape;264;p3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3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6" name="Google Shape;266;p3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67" name="Google Shape;267;p30"/>
          <p:cNvGrpSpPr/>
          <p:nvPr/>
        </p:nvGrpSpPr>
        <p:grpSpPr>
          <a:xfrm>
            <a:off x="8249672" y="4490298"/>
            <a:ext cx="790849" cy="352267"/>
            <a:chOff x="9841624" y="4115729"/>
            <a:chExt cx="602169" cy="268223"/>
          </a:xfrm>
        </p:grpSpPr>
        <p:sp>
          <p:nvSpPr>
            <p:cNvPr id="268" name="Google Shape;268;p30"/>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69" name="Google Shape;269;p30"/>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0" name="Google Shape;270;p30"/>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1" name="Google Shape;271;p30"/>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2" name="Google Shape;272;p30"/>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73" name="Google Shape;273;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4" name="Google Shape;274;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5" name="Google Shape;275;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30"/>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279" name="Google Shape;279;p31"/>
          <p:cNvGrpSpPr/>
          <p:nvPr/>
        </p:nvGrpSpPr>
        <p:grpSpPr>
          <a:xfrm>
            <a:off x="8249672" y="4490298"/>
            <a:ext cx="790849" cy="352267"/>
            <a:chOff x="9841624" y="4115729"/>
            <a:chExt cx="602169" cy="268223"/>
          </a:xfrm>
        </p:grpSpPr>
        <p:sp>
          <p:nvSpPr>
            <p:cNvPr id="280" name="Google Shape;280;p31"/>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1" name="Google Shape;281;p31"/>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2" name="Google Shape;282;p31"/>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3" name="Google Shape;283;p31"/>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4" name="Google Shape;284;p31"/>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85" name="Google Shape;285;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6" name="Google Shape;286;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7" name="Google Shape;287;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31"/>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9"/>
        <p:cNvGrpSpPr/>
        <p:nvPr/>
      </p:nvGrpSpPr>
      <p:grpSpPr>
        <a:xfrm>
          <a:off x="0" y="0"/>
          <a:ext cx="0" cy="0"/>
          <a:chOff x="0" y="0"/>
          <a:chExt cx="0" cy="0"/>
        </a:xfrm>
      </p:grpSpPr>
      <p:grpSp>
        <p:nvGrpSpPr>
          <p:cNvPr id="290" name="Google Shape;290;p32"/>
          <p:cNvGrpSpPr/>
          <p:nvPr/>
        </p:nvGrpSpPr>
        <p:grpSpPr>
          <a:xfrm>
            <a:off x="8249672" y="4490298"/>
            <a:ext cx="790849" cy="352267"/>
            <a:chOff x="9841624" y="4115729"/>
            <a:chExt cx="602169" cy="268223"/>
          </a:xfrm>
        </p:grpSpPr>
        <p:sp>
          <p:nvSpPr>
            <p:cNvPr id="291" name="Google Shape;291;p32"/>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2" name="Google Shape;292;p32"/>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3" name="Google Shape;293;p32"/>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4" name="Google Shape;294;p32"/>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5" name="Google Shape;295;p32"/>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96" name="Google Shape;296;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7" name="Google Shape;297;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8" name="Google Shape;298;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2"/>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Kala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2" name="Google Shape;302;p3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03" name="Google Shape;303;p3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304" name="Google Shape;304;p33"/>
          <p:cNvGrpSpPr/>
          <p:nvPr/>
        </p:nvGrpSpPr>
        <p:grpSpPr>
          <a:xfrm>
            <a:off x="8249672" y="4490298"/>
            <a:ext cx="790849" cy="352267"/>
            <a:chOff x="9841624" y="4115729"/>
            <a:chExt cx="602169" cy="268223"/>
          </a:xfrm>
        </p:grpSpPr>
        <p:sp>
          <p:nvSpPr>
            <p:cNvPr id="305" name="Google Shape;305;p33"/>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6" name="Google Shape;306;p33"/>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7" name="Google Shape;307;p33"/>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8" name="Google Shape;308;p33"/>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9" name="Google Shape;309;p33"/>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10" name="Google Shape;310;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1" name="Google Shape;311;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2" name="Google Shape;312;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3"/>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4"/>
        <p:cNvGrpSpPr/>
        <p:nvPr/>
      </p:nvGrpSpPr>
      <p:grpSpPr>
        <a:xfrm>
          <a:off x="0" y="0"/>
          <a:ext cx="0" cy="0"/>
          <a:chOff x="0" y="0"/>
          <a:chExt cx="0" cy="0"/>
        </a:xfrm>
      </p:grpSpPr>
      <p:sp>
        <p:nvSpPr>
          <p:cNvPr id="315" name="Google Shape;315;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Kala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6" name="Google Shape;316;p34"/>
          <p:cNvSpPr>
            <a:spLocks noGrp="1"/>
          </p:cNvSpPr>
          <p:nvPr>
            <p:ph type="pic" idx="2"/>
          </p:nvPr>
        </p:nvSpPr>
        <p:spPr>
          <a:xfrm>
            <a:off x="3887391" y="740569"/>
            <a:ext cx="4629150" cy="3655219"/>
          </a:xfrm>
          <a:prstGeom prst="rect">
            <a:avLst/>
          </a:prstGeom>
          <a:noFill/>
          <a:ln>
            <a:noFill/>
          </a:ln>
        </p:spPr>
      </p:sp>
      <p:sp>
        <p:nvSpPr>
          <p:cNvPr id="317" name="Google Shape;317;p3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318" name="Google Shape;318;p34"/>
          <p:cNvGrpSpPr/>
          <p:nvPr/>
        </p:nvGrpSpPr>
        <p:grpSpPr>
          <a:xfrm>
            <a:off x="8249672" y="4490298"/>
            <a:ext cx="790849" cy="352267"/>
            <a:chOff x="9841624" y="4115729"/>
            <a:chExt cx="602169" cy="268223"/>
          </a:xfrm>
        </p:grpSpPr>
        <p:sp>
          <p:nvSpPr>
            <p:cNvPr id="319" name="Google Shape;319;p34"/>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0" name="Google Shape;320;p34"/>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1" name="Google Shape;321;p34"/>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2" name="Google Shape;322;p34"/>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3" name="Google Shape;323;p34"/>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24" name="Google Shape;324;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5" name="Google Shape;325;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6" name="Google Shape;326;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7" name="Google Shape;327;p34"/>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0" name="Google Shape;330;p3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31" name="Google Shape;331;p35"/>
          <p:cNvGrpSpPr/>
          <p:nvPr/>
        </p:nvGrpSpPr>
        <p:grpSpPr>
          <a:xfrm>
            <a:off x="8249672" y="4490298"/>
            <a:ext cx="790849" cy="352267"/>
            <a:chOff x="9841624" y="4115729"/>
            <a:chExt cx="602169" cy="268223"/>
          </a:xfrm>
        </p:grpSpPr>
        <p:sp>
          <p:nvSpPr>
            <p:cNvPr id="332" name="Google Shape;332;p35"/>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3" name="Google Shape;333;p35"/>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4" name="Google Shape;334;p35"/>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5" name="Google Shape;335;p35"/>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6" name="Google Shape;336;p35"/>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37" name="Google Shape;337;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8" name="Google Shape;338;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9" name="Google Shape;339;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p35"/>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3" name="Google Shape;343;p3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44" name="Google Shape;344;p36"/>
          <p:cNvGrpSpPr/>
          <p:nvPr/>
        </p:nvGrpSpPr>
        <p:grpSpPr>
          <a:xfrm>
            <a:off x="8249672" y="4490298"/>
            <a:ext cx="790849" cy="352267"/>
            <a:chOff x="9841624" y="4115729"/>
            <a:chExt cx="602169" cy="268223"/>
          </a:xfrm>
        </p:grpSpPr>
        <p:sp>
          <p:nvSpPr>
            <p:cNvPr id="345" name="Google Shape;345;p36"/>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6" name="Google Shape;346;p36"/>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7" name="Google Shape;347;p36"/>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8" name="Google Shape;348;p36"/>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9" name="Google Shape;349;p36"/>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50" name="Google Shape;350;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1" name="Google Shape;351;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2" name="Google Shape;352;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36"/>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Kalam"/>
              <a:buNone/>
              <a:defRPr sz="3300" b="1" i="0" u="none" strike="noStrike" cap="none">
                <a:solidFill>
                  <a:schemeClr val="dk1"/>
                </a:solidFill>
                <a:latin typeface="Kalam"/>
                <a:ea typeface="Kalam"/>
                <a:cs typeface="Kalam"/>
                <a:sym typeface="Kala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04" name="Google Shape;204;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mbria"/>
                <a:ea typeface="Cambria"/>
                <a:cs typeface="Cambria"/>
                <a:sym typeface="Cambri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mbria"/>
                <a:ea typeface="Cambria"/>
                <a:cs typeface="Cambria"/>
                <a:sym typeface="Cambri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05" name="Google Shape;205;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1" i="0" u="none" strike="noStrike" cap="none">
                <a:solidFill>
                  <a:srgbClr val="888888"/>
                </a:solidFill>
                <a:latin typeface="Cambria"/>
                <a:ea typeface="Cambria"/>
                <a:cs typeface="Cambria"/>
                <a:sym typeface="Cambria"/>
              </a:defRPr>
            </a:lvl1pPr>
            <a:lvl2pPr marR="0" lvl="1"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06" name="Google Shape;206;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1" i="0" u="none" strike="noStrike" cap="none">
                <a:solidFill>
                  <a:srgbClr val="888888"/>
                </a:solidFill>
                <a:latin typeface="Cambria"/>
                <a:ea typeface="Cambria"/>
                <a:cs typeface="Cambria"/>
                <a:sym typeface="Cambria"/>
              </a:defRPr>
            </a:lvl1pPr>
            <a:lvl2pPr marR="0" lvl="1"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07" name="Google Shape;207;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888888"/>
                </a:solidFill>
                <a:latin typeface="Cambria"/>
                <a:ea typeface="Cambria"/>
                <a:cs typeface="Cambria"/>
                <a:sym typeface="Cambria"/>
              </a:defRPr>
            </a:lvl1pPr>
            <a:lvl2pPr marL="0" marR="0" lvl="1" indent="0" algn="r" rtl="0">
              <a:spcBef>
                <a:spcPts val="0"/>
              </a:spcBef>
              <a:buNone/>
              <a:defRPr sz="900" b="1" i="0" u="none" strike="noStrike" cap="none">
                <a:solidFill>
                  <a:srgbClr val="888888"/>
                </a:solidFill>
                <a:latin typeface="Cambria"/>
                <a:ea typeface="Cambria"/>
                <a:cs typeface="Cambria"/>
                <a:sym typeface="Cambria"/>
              </a:defRPr>
            </a:lvl2pPr>
            <a:lvl3pPr marL="0" marR="0" lvl="2" indent="0" algn="r" rtl="0">
              <a:spcBef>
                <a:spcPts val="0"/>
              </a:spcBef>
              <a:buNone/>
              <a:defRPr sz="900" b="1" i="0" u="none" strike="noStrike" cap="none">
                <a:solidFill>
                  <a:srgbClr val="888888"/>
                </a:solidFill>
                <a:latin typeface="Cambria"/>
                <a:ea typeface="Cambria"/>
                <a:cs typeface="Cambria"/>
                <a:sym typeface="Cambria"/>
              </a:defRPr>
            </a:lvl3pPr>
            <a:lvl4pPr marL="0" marR="0" lvl="3" indent="0" algn="r" rtl="0">
              <a:spcBef>
                <a:spcPts val="0"/>
              </a:spcBef>
              <a:buNone/>
              <a:defRPr sz="900" b="1" i="0" u="none" strike="noStrike" cap="none">
                <a:solidFill>
                  <a:srgbClr val="888888"/>
                </a:solidFill>
                <a:latin typeface="Cambria"/>
                <a:ea typeface="Cambria"/>
                <a:cs typeface="Cambria"/>
                <a:sym typeface="Cambria"/>
              </a:defRPr>
            </a:lvl4pPr>
            <a:lvl5pPr marL="0" marR="0" lvl="4" indent="0" algn="r" rtl="0">
              <a:spcBef>
                <a:spcPts val="0"/>
              </a:spcBef>
              <a:buNone/>
              <a:defRPr sz="900" b="1" i="0" u="none" strike="noStrike" cap="none">
                <a:solidFill>
                  <a:srgbClr val="888888"/>
                </a:solidFill>
                <a:latin typeface="Cambria"/>
                <a:ea typeface="Cambria"/>
                <a:cs typeface="Cambria"/>
                <a:sym typeface="Cambria"/>
              </a:defRPr>
            </a:lvl5pPr>
            <a:lvl6pPr marL="0" marR="0" lvl="5" indent="0" algn="r" rtl="0">
              <a:spcBef>
                <a:spcPts val="0"/>
              </a:spcBef>
              <a:buNone/>
              <a:defRPr sz="900" b="1" i="0" u="none" strike="noStrike" cap="none">
                <a:solidFill>
                  <a:srgbClr val="888888"/>
                </a:solidFill>
                <a:latin typeface="Cambria"/>
                <a:ea typeface="Cambria"/>
                <a:cs typeface="Cambria"/>
                <a:sym typeface="Cambria"/>
              </a:defRPr>
            </a:lvl6pPr>
            <a:lvl7pPr marL="0" marR="0" lvl="6" indent="0" algn="r" rtl="0">
              <a:spcBef>
                <a:spcPts val="0"/>
              </a:spcBef>
              <a:buNone/>
              <a:defRPr sz="900" b="1" i="0" u="none" strike="noStrike" cap="none">
                <a:solidFill>
                  <a:srgbClr val="888888"/>
                </a:solidFill>
                <a:latin typeface="Cambria"/>
                <a:ea typeface="Cambria"/>
                <a:cs typeface="Cambria"/>
                <a:sym typeface="Cambria"/>
              </a:defRPr>
            </a:lvl7pPr>
            <a:lvl8pPr marL="0" marR="0" lvl="7" indent="0" algn="r" rtl="0">
              <a:spcBef>
                <a:spcPts val="0"/>
              </a:spcBef>
              <a:buNone/>
              <a:defRPr sz="900" b="1" i="0" u="none" strike="noStrike" cap="none">
                <a:solidFill>
                  <a:srgbClr val="888888"/>
                </a:solidFill>
                <a:latin typeface="Cambria"/>
                <a:ea typeface="Cambria"/>
                <a:cs typeface="Cambria"/>
                <a:sym typeface="Cambria"/>
              </a:defRPr>
            </a:lvl8pPr>
            <a:lvl9pPr marL="0" marR="0" lvl="8" indent="0" algn="r" rtl="0">
              <a:spcBef>
                <a:spcPts val="0"/>
              </a:spcBef>
              <a:buNone/>
              <a:defRPr sz="900" b="1"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4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3" name="Google Shape;473;p48"/>
          <p:cNvSpPr/>
          <p:nvPr/>
        </p:nvSpPr>
        <p:spPr>
          <a:xfrm>
            <a:off x="1242468" y="676327"/>
            <a:ext cx="3727692" cy="2891548"/>
          </a:xfrm>
          <a:prstGeom prst="rect">
            <a:avLst/>
          </a:pr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4" name="Google Shape;474;p48"/>
          <p:cNvSpPr/>
          <p:nvPr/>
        </p:nvSpPr>
        <p:spPr>
          <a:xfrm>
            <a:off x="1242468" y="676327"/>
            <a:ext cx="3727692" cy="2891548"/>
          </a:xfrm>
          <a:prstGeom prst="rect">
            <a:avLst/>
          </a:prstGeom>
          <a:solidFill>
            <a:schemeClr val="accent3">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5" name="Google Shape;475;p48"/>
          <p:cNvSpPr/>
          <p:nvPr/>
        </p:nvSpPr>
        <p:spPr>
          <a:xfrm>
            <a:off x="0" y="0"/>
            <a:ext cx="2903617" cy="3072245"/>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1"/>
              </a:solidFill>
              <a:latin typeface="Cambria"/>
              <a:ea typeface="Cambria"/>
              <a:cs typeface="Cambria"/>
              <a:sym typeface="Cambria"/>
            </a:endParaRPr>
          </a:p>
        </p:txBody>
      </p:sp>
      <p:sp>
        <p:nvSpPr>
          <p:cNvPr id="476" name="Google Shape;476;p48"/>
          <p:cNvSpPr/>
          <p:nvPr/>
        </p:nvSpPr>
        <p:spPr>
          <a:xfrm>
            <a:off x="0" y="0"/>
            <a:ext cx="2903617" cy="3072245"/>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1"/>
              </a:solidFill>
              <a:latin typeface="Cambria"/>
              <a:ea typeface="Cambria"/>
              <a:cs typeface="Cambria"/>
              <a:sym typeface="Cambria"/>
            </a:endParaRPr>
          </a:p>
        </p:txBody>
      </p:sp>
      <p:sp>
        <p:nvSpPr>
          <p:cNvPr id="477" name="Google Shape;477;p48"/>
          <p:cNvSpPr/>
          <p:nvPr/>
        </p:nvSpPr>
        <p:spPr>
          <a:xfrm>
            <a:off x="0" y="1047674"/>
            <a:ext cx="1396390" cy="208334"/>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78" name="Google Shape;478;p48"/>
          <p:cNvSpPr/>
          <p:nvPr/>
        </p:nvSpPr>
        <p:spPr>
          <a:xfrm>
            <a:off x="0" y="1377475"/>
            <a:ext cx="1396390" cy="208334"/>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79" name="Google Shape;479;p48"/>
          <p:cNvSpPr/>
          <p:nvPr/>
        </p:nvSpPr>
        <p:spPr>
          <a:xfrm>
            <a:off x="1161922" y="599240"/>
            <a:ext cx="3727692" cy="2891548"/>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0" name="Google Shape;480;p48"/>
          <p:cNvSpPr txBox="1">
            <a:spLocks noGrp="1"/>
          </p:cNvSpPr>
          <p:nvPr>
            <p:ph type="ctrTitle"/>
          </p:nvPr>
        </p:nvSpPr>
        <p:spPr>
          <a:xfrm>
            <a:off x="1533726" y="736515"/>
            <a:ext cx="3081420" cy="123083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CC4125"/>
              </a:buClr>
              <a:buSzPts val="5400"/>
              <a:buFont typeface="Fredericka the Great"/>
              <a:buNone/>
            </a:pPr>
            <a:r>
              <a:rPr lang="en" sz="5400" dirty="0">
                <a:solidFill>
                  <a:srgbClr val="CC4125"/>
                </a:solidFill>
                <a:latin typeface="Fredericka the Great"/>
                <a:ea typeface="Fredericka the Great"/>
                <a:cs typeface="Fredericka the Great"/>
                <a:sym typeface="Fredericka the Great"/>
              </a:rPr>
              <a:t>AP BIO</a:t>
            </a:r>
            <a:endParaRPr sz="1100" dirty="0"/>
          </a:p>
        </p:txBody>
      </p:sp>
      <p:sp>
        <p:nvSpPr>
          <p:cNvPr id="481" name="Google Shape;481;p48"/>
          <p:cNvSpPr txBox="1">
            <a:spLocks noGrp="1"/>
          </p:cNvSpPr>
          <p:nvPr>
            <p:ph type="subTitle" idx="1"/>
          </p:nvPr>
        </p:nvSpPr>
        <p:spPr>
          <a:xfrm>
            <a:off x="1368164" y="2027533"/>
            <a:ext cx="3412544" cy="123083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rgbClr val="134F5C"/>
              </a:buClr>
              <a:buSzPts val="3900"/>
              <a:buNone/>
            </a:pPr>
            <a:r>
              <a:rPr lang="en" sz="3900" b="1" dirty="0">
                <a:solidFill>
                  <a:srgbClr val="134F5C"/>
                </a:solidFill>
                <a:latin typeface="Kalam"/>
                <a:ea typeface="Kalam"/>
                <a:cs typeface="Kalam"/>
                <a:sym typeface="Kalam"/>
              </a:rPr>
              <a:t>TOPIC 3.4:</a:t>
            </a:r>
          </a:p>
          <a:p>
            <a:pPr marL="0" lvl="0" indent="0" algn="ctr" rtl="0">
              <a:lnSpc>
                <a:spcPct val="90000"/>
              </a:lnSpc>
              <a:spcBef>
                <a:spcPts val="0"/>
              </a:spcBef>
              <a:spcAft>
                <a:spcPts val="0"/>
              </a:spcAft>
              <a:buClr>
                <a:srgbClr val="134F5C"/>
              </a:buClr>
              <a:buSzPts val="3900"/>
              <a:buNone/>
            </a:pPr>
            <a:r>
              <a:rPr lang="en" sz="2600" b="1" dirty="0">
                <a:solidFill>
                  <a:srgbClr val="134F5C"/>
                </a:solidFill>
                <a:latin typeface="Kalam"/>
                <a:cs typeface="Kalam"/>
                <a:sym typeface="Kalam"/>
              </a:rPr>
              <a:t>Photosynthesis</a:t>
            </a:r>
            <a:endParaRPr sz="2600" dirty="0"/>
          </a:p>
        </p:txBody>
      </p:sp>
      <p:sp>
        <p:nvSpPr>
          <p:cNvPr id="482" name="Google Shape;482;p48"/>
          <p:cNvSpPr/>
          <p:nvPr/>
        </p:nvSpPr>
        <p:spPr>
          <a:xfrm>
            <a:off x="1024586" y="2590321"/>
            <a:ext cx="239956" cy="239956"/>
          </a:xfrm>
          <a:prstGeom prst="ellipse">
            <a:avLst/>
          </a:pr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3" name="Google Shape;483;p48"/>
          <p:cNvSpPr/>
          <p:nvPr/>
        </p:nvSpPr>
        <p:spPr>
          <a:xfrm>
            <a:off x="1024586" y="2590321"/>
            <a:ext cx="239956" cy="239956"/>
          </a:xfrm>
          <a:prstGeom prst="ellipse">
            <a:avLst/>
          </a:prstGeom>
          <a:solidFill>
            <a:schemeClr val="accent3">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pic>
        <p:nvPicPr>
          <p:cNvPr id="484" name="Google Shape;484;p48" descr="Green patterned leaves"/>
          <p:cNvPicPr preferRelativeResize="0"/>
          <p:nvPr/>
        </p:nvPicPr>
        <p:blipFill rotWithShape="1">
          <a:blip r:embed="rId3">
            <a:alphaModFix/>
          </a:blip>
          <a:srcRect t="18158" r="1" b="15675"/>
          <a:stretch/>
        </p:blipFill>
        <p:spPr>
          <a:xfrm>
            <a:off x="5206852" y="1347422"/>
            <a:ext cx="3707557" cy="1627603"/>
          </a:xfrm>
          <a:prstGeom prst="rect">
            <a:avLst/>
          </a:prstGeom>
          <a:noFill/>
          <a:ln>
            <a:noFill/>
          </a:ln>
        </p:spPr>
      </p:pic>
      <p:sp>
        <p:nvSpPr>
          <p:cNvPr id="485" name="Google Shape;485;p48"/>
          <p:cNvSpPr/>
          <p:nvPr/>
        </p:nvSpPr>
        <p:spPr>
          <a:xfrm>
            <a:off x="6051536" y="736515"/>
            <a:ext cx="466854" cy="46685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6" name="Google Shape;486;p48"/>
          <p:cNvSpPr/>
          <p:nvPr/>
        </p:nvSpPr>
        <p:spPr>
          <a:xfrm>
            <a:off x="6051536" y="736515"/>
            <a:ext cx="466854" cy="46685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7" name="Google Shape;487;p48"/>
          <p:cNvSpPr/>
          <p:nvPr/>
        </p:nvSpPr>
        <p:spPr>
          <a:xfrm>
            <a:off x="7487264" y="3553943"/>
            <a:ext cx="1656736" cy="1589557"/>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8" name="Google Shape;488;p48"/>
          <p:cNvSpPr/>
          <p:nvPr/>
        </p:nvSpPr>
        <p:spPr>
          <a:xfrm>
            <a:off x="7487264" y="3553943"/>
            <a:ext cx="1656736" cy="1589557"/>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grpSp>
        <p:nvGrpSpPr>
          <p:cNvPr id="489" name="Google Shape;489;p48"/>
          <p:cNvGrpSpPr/>
          <p:nvPr/>
        </p:nvGrpSpPr>
        <p:grpSpPr>
          <a:xfrm>
            <a:off x="7757615" y="4246828"/>
            <a:ext cx="790849" cy="352267"/>
            <a:chOff x="9841624" y="4115729"/>
            <a:chExt cx="602169" cy="268223"/>
          </a:xfrm>
        </p:grpSpPr>
        <p:sp>
          <p:nvSpPr>
            <p:cNvPr id="490" name="Google Shape;490;p48"/>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1" name="Google Shape;491;p48"/>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2" name="Google Shape;492;p48"/>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3" name="Google Shape;493;p48"/>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4" name="Google Shape;494;p48"/>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pic>
        <p:nvPicPr>
          <p:cNvPr id="2" name="Picture 1" descr="A black background with blue and red letters&#10;&#10;AI-generated content may be incorrect.">
            <a:extLst>
              <a:ext uri="{FF2B5EF4-FFF2-40B4-BE49-F238E27FC236}">
                <a16:creationId xmlns:a16="http://schemas.microsoft.com/office/drawing/2014/main" id="{E3C92DB5-B3E1-3447-E64E-D21D695B6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5799" y="3023803"/>
            <a:ext cx="3475401" cy="1166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308"/>
    </mc:Choice>
    <mc:Fallback xmlns="">
      <p:transition spd="slow" advTm="7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81">
                                            <p:txEl>
                                              <p:pRg st="0" end="0"/>
                                            </p:txEl>
                                          </p:spTgt>
                                        </p:tgtEl>
                                        <p:attrNameLst>
                                          <p:attrName>style.visibility</p:attrName>
                                        </p:attrNameLst>
                                      </p:cBhvr>
                                      <p:to>
                                        <p:strVal val="visible"/>
                                      </p:to>
                                    </p:set>
                                    <p:animEffect transition="in" filter="fade">
                                      <p:cBhvr>
                                        <p:cTn id="7" dur="700"/>
                                        <p:tgtEl>
                                          <p:spTgt spid="481">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481">
                                            <p:txEl>
                                              <p:pRg st="1" end="1"/>
                                            </p:txEl>
                                          </p:spTgt>
                                        </p:tgtEl>
                                        <p:attrNameLst>
                                          <p:attrName>style.visibility</p:attrName>
                                        </p:attrNameLst>
                                      </p:cBhvr>
                                      <p:to>
                                        <p:strVal val="visible"/>
                                      </p:to>
                                    </p:set>
                                    <p:animEffect transition="in" filter="fade">
                                      <p:cBhvr>
                                        <p:cTn id="10" dur="700"/>
                                        <p:tgtEl>
                                          <p:spTgt spid="481">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80"/>
                                        </p:tgtEl>
                                        <p:attrNameLst>
                                          <p:attrName>style.visibility</p:attrName>
                                        </p:attrNameLst>
                                      </p:cBhvr>
                                      <p:to>
                                        <p:strVal val="visible"/>
                                      </p:to>
                                    </p:set>
                                    <p:animEffect transition="in" filter="fade">
                                      <p:cBhvr>
                                        <p:cTn id="13" dur="7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A5AE-6F19-9813-5836-4CB8E19EBB3B}"/>
              </a:ext>
            </a:extLst>
          </p:cNvPr>
          <p:cNvSpPr>
            <a:spLocks noGrp="1"/>
          </p:cNvSpPr>
          <p:nvPr>
            <p:ph type="title"/>
          </p:nvPr>
        </p:nvSpPr>
        <p:spPr/>
        <p:txBody>
          <a:bodyPr/>
          <a:lstStyle/>
          <a:p>
            <a:r>
              <a:rPr lang="en-US" dirty="0"/>
              <a:t>Light-Independent Reactions (Glucose Production)</a:t>
            </a:r>
          </a:p>
        </p:txBody>
      </p:sp>
      <p:sp>
        <p:nvSpPr>
          <p:cNvPr id="3" name="Text Placeholder 2">
            <a:extLst>
              <a:ext uri="{FF2B5EF4-FFF2-40B4-BE49-F238E27FC236}">
                <a16:creationId xmlns:a16="http://schemas.microsoft.com/office/drawing/2014/main" id="{B63456C5-2E14-1670-FFEE-2AB8362ECA24}"/>
              </a:ext>
            </a:extLst>
          </p:cNvPr>
          <p:cNvSpPr>
            <a:spLocks noGrp="1"/>
          </p:cNvSpPr>
          <p:nvPr>
            <p:ph type="body" idx="1"/>
          </p:nvPr>
        </p:nvSpPr>
        <p:spPr>
          <a:xfrm>
            <a:off x="628650" y="1369218"/>
            <a:ext cx="7886700" cy="3724275"/>
          </a:xfrm>
        </p:spPr>
        <p:txBody>
          <a:bodyPr>
            <a:normAutofit lnSpcReduction="10000"/>
          </a:bodyPr>
          <a:lstStyle/>
          <a:p>
            <a:r>
              <a:rPr lang="en-US" dirty="0"/>
              <a:t>These reactions do not rely on solar energy, but need the ATP (chemical energy) and NADPH from the light-dependent reactions, and carbon dioxide from the outside environment</a:t>
            </a:r>
          </a:p>
          <a:p>
            <a:r>
              <a:rPr lang="en-US" dirty="0"/>
              <a:t>(3x) CO</a:t>
            </a:r>
            <a:r>
              <a:rPr lang="en-US" baseline="-25000" dirty="0"/>
              <a:t>2 </a:t>
            </a:r>
            <a:r>
              <a:rPr lang="en-US" dirty="0"/>
              <a:t>enters the </a:t>
            </a:r>
            <a:r>
              <a:rPr lang="en-US" b="1" dirty="0">
                <a:solidFill>
                  <a:schemeClr val="accent2">
                    <a:lumMod val="50000"/>
                  </a:schemeClr>
                </a:solidFill>
              </a:rPr>
              <a:t>Calvin Cycle </a:t>
            </a:r>
            <a:r>
              <a:rPr lang="en-US" dirty="0"/>
              <a:t>and is fixed (incorporated into an organic compound) to a five-carbon sugar (RuBP) through the use of the enzyme </a:t>
            </a:r>
            <a:r>
              <a:rPr lang="en-US" b="1" dirty="0">
                <a:solidFill>
                  <a:schemeClr val="accent2">
                    <a:lumMod val="50000"/>
                  </a:schemeClr>
                </a:solidFill>
              </a:rPr>
              <a:t>Rubisco</a:t>
            </a:r>
          </a:p>
          <a:p>
            <a:pPr lvl="1"/>
            <a:r>
              <a:rPr lang="en-US" dirty="0"/>
              <a:t>The ATP phosphorylates the compound, and it is reduced (electrons added) through NADPH </a:t>
            </a:r>
          </a:p>
          <a:p>
            <a:pPr lvl="1"/>
            <a:r>
              <a:rPr lang="en-US" dirty="0"/>
              <a:t>This forms </a:t>
            </a:r>
            <a:r>
              <a:rPr lang="en-US" b="1" dirty="0">
                <a:solidFill>
                  <a:schemeClr val="accent2">
                    <a:lumMod val="50000"/>
                  </a:schemeClr>
                </a:solidFill>
              </a:rPr>
              <a:t>glyceraldehyde 3-phosphate molecules (G3P) </a:t>
            </a:r>
            <a:r>
              <a:rPr lang="en-US" dirty="0"/>
              <a:t>– one leaves the cycle, the other five are rearranged and reused in the cycle (once two leave the cycle, one molecule of glucose is formed)</a:t>
            </a:r>
          </a:p>
          <a:p>
            <a:r>
              <a:rPr lang="en-US" dirty="0"/>
              <a:t>To create one molecule of glucose, there must be 6 turns of the cycle to fix 6 molecules of CO</a:t>
            </a:r>
            <a:r>
              <a:rPr lang="en-US" baseline="-25000" dirty="0"/>
              <a:t>2 </a:t>
            </a:r>
            <a:endParaRPr lang="en-US" dirty="0"/>
          </a:p>
        </p:txBody>
      </p:sp>
    </p:spTree>
    <p:extLst>
      <p:ext uri="{BB962C8B-B14F-4D97-AF65-F5344CB8AC3E}">
        <p14:creationId xmlns:p14="http://schemas.microsoft.com/office/powerpoint/2010/main" val="736833356"/>
      </p:ext>
    </p:extLst>
  </p:cSld>
  <p:clrMapOvr>
    <a:masterClrMapping/>
  </p:clrMapOvr>
  <mc:AlternateContent xmlns:mc="http://schemas.openxmlformats.org/markup-compatibility/2006" xmlns:p14="http://schemas.microsoft.com/office/powerpoint/2010/main">
    <mc:Choice Requires="p14">
      <p:transition spd="slow" p14:dur="2000" advTm="142431"/>
    </mc:Choice>
    <mc:Fallback xmlns="">
      <p:transition spd="slow" advTm="1424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2569-EC06-BB06-EFF4-0EA09B0C1671}"/>
              </a:ext>
            </a:extLst>
          </p:cNvPr>
          <p:cNvSpPr>
            <a:spLocks noGrp="1"/>
          </p:cNvSpPr>
          <p:nvPr>
            <p:ph type="title"/>
          </p:nvPr>
        </p:nvSpPr>
        <p:spPr/>
        <p:txBody>
          <a:bodyPr/>
          <a:lstStyle/>
          <a:p>
            <a:r>
              <a:rPr lang="en-US" dirty="0"/>
              <a:t>The Calvin Cycle</a:t>
            </a:r>
          </a:p>
        </p:txBody>
      </p:sp>
      <p:sp>
        <p:nvSpPr>
          <p:cNvPr id="3" name="Text Placeholder 2">
            <a:extLst>
              <a:ext uri="{FF2B5EF4-FFF2-40B4-BE49-F238E27FC236}">
                <a16:creationId xmlns:a16="http://schemas.microsoft.com/office/drawing/2014/main" id="{8535EC06-9CAB-83D0-F970-AFB9A2ACB13A}"/>
              </a:ext>
            </a:extLst>
          </p:cNvPr>
          <p:cNvSpPr>
            <a:spLocks noGrp="1"/>
          </p:cNvSpPr>
          <p:nvPr>
            <p:ph type="body" idx="1"/>
          </p:nvPr>
        </p:nvSpPr>
        <p:spPr/>
        <p:txBody>
          <a:bodyPr/>
          <a:lstStyle/>
          <a:p>
            <a:r>
              <a:rPr lang="en-US" dirty="0"/>
              <a:t>Uses: carbon dioxide, NADPH, ATP</a:t>
            </a:r>
          </a:p>
          <a:p>
            <a:r>
              <a:rPr lang="en-US" dirty="0"/>
              <a:t>Produces: glucose, NADP+, ADP</a:t>
            </a:r>
          </a:p>
          <a:p>
            <a:r>
              <a:rPr lang="en-US" dirty="0"/>
              <a:t>Glucose = energy stored as food – can be used by both the plant and consumers of the plant</a:t>
            </a:r>
          </a:p>
          <a:p>
            <a:r>
              <a:rPr lang="en-US" dirty="0"/>
              <a:t>Takes place in stroma</a:t>
            </a:r>
          </a:p>
        </p:txBody>
      </p:sp>
      <p:pic>
        <p:nvPicPr>
          <p:cNvPr id="3074" name="Picture 2" descr="Calvin Cycle (Dark Reaction) — Equation &amp; Steps - Expii">
            <a:extLst>
              <a:ext uri="{FF2B5EF4-FFF2-40B4-BE49-F238E27FC236}">
                <a16:creationId xmlns:a16="http://schemas.microsoft.com/office/drawing/2014/main" id="{4AC0FBC5-F8CE-F2FF-C3F6-4F5479C0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119" y="2720393"/>
            <a:ext cx="4764881" cy="241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338228"/>
      </p:ext>
    </p:extLst>
  </p:cSld>
  <p:clrMapOvr>
    <a:masterClrMapping/>
  </p:clrMapOvr>
  <mc:AlternateContent xmlns:mc="http://schemas.openxmlformats.org/markup-compatibility/2006" xmlns:p14="http://schemas.microsoft.com/office/powerpoint/2010/main">
    <mc:Choice Requires="p14">
      <p:transition spd="slow" p14:dur="2000" advTm="91147"/>
    </mc:Choice>
    <mc:Fallback xmlns="">
      <p:transition spd="slow" advTm="911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Kalam"/>
              <a:buNone/>
            </a:pPr>
            <a:r>
              <a:rPr lang="en" b="1" dirty="0">
                <a:latin typeface="Kalam"/>
                <a:ea typeface="Kalam"/>
                <a:cs typeface="Kalam"/>
                <a:sym typeface="Kalam"/>
              </a:rPr>
              <a:t>Photosynthesis Review</a:t>
            </a:r>
            <a:endParaRPr dirty="0"/>
          </a:p>
        </p:txBody>
      </p:sp>
      <p:sp>
        <p:nvSpPr>
          <p:cNvPr id="542" name="Google Shape;542;p5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381000" lvl="0" indent="-381000" algn="l" rtl="0">
              <a:lnSpc>
                <a:spcPct val="90000"/>
              </a:lnSpc>
              <a:spcBef>
                <a:spcPts val="0"/>
              </a:spcBef>
              <a:spcAft>
                <a:spcPts val="0"/>
              </a:spcAft>
              <a:buClr>
                <a:schemeClr val="dk1"/>
              </a:buClr>
              <a:buSzPts val="2000"/>
              <a:buFont typeface="Kalam"/>
              <a:buAutoNum type="arabicPeriod"/>
            </a:pPr>
            <a:r>
              <a:rPr lang="en-US" dirty="0"/>
              <a:t>Parts of a chloroplast</a:t>
            </a:r>
          </a:p>
          <a:p>
            <a:pPr marL="381000" indent="-381000">
              <a:spcBef>
                <a:spcPts val="0"/>
              </a:spcBef>
              <a:buSzPts val="2000"/>
              <a:buFont typeface="Kalam"/>
              <a:buAutoNum type="arabicPeriod"/>
            </a:pPr>
            <a:r>
              <a:rPr lang="en-US" dirty="0"/>
              <a:t>Photosynthesis equation: </a:t>
            </a:r>
            <a:r>
              <a:rPr lang="en-US" b="1" i="0" dirty="0">
                <a:solidFill>
                  <a:schemeClr val="accent2">
                    <a:lumMod val="50000"/>
                  </a:schemeClr>
                </a:solidFill>
                <a:effectLst/>
                <a:latin typeface="+mn-lt"/>
              </a:rPr>
              <a:t>6CO</a:t>
            </a:r>
            <a:r>
              <a:rPr lang="en-US" b="1" i="0" baseline="-25000" dirty="0">
                <a:solidFill>
                  <a:schemeClr val="accent2">
                    <a:lumMod val="50000"/>
                  </a:schemeClr>
                </a:solidFill>
                <a:effectLst/>
                <a:latin typeface="+mn-lt"/>
              </a:rPr>
              <a:t>2</a:t>
            </a:r>
            <a:r>
              <a:rPr lang="en-US" b="1" i="0" dirty="0">
                <a:solidFill>
                  <a:schemeClr val="accent2">
                    <a:lumMod val="50000"/>
                  </a:schemeClr>
                </a:solidFill>
                <a:effectLst/>
                <a:latin typeface="+mn-lt"/>
              </a:rPr>
              <a:t> + 6H</a:t>
            </a:r>
            <a:r>
              <a:rPr lang="en-US" b="1" i="0" baseline="-25000" dirty="0">
                <a:solidFill>
                  <a:schemeClr val="accent2">
                    <a:lumMod val="50000"/>
                  </a:schemeClr>
                </a:solidFill>
                <a:effectLst/>
                <a:latin typeface="+mn-lt"/>
              </a:rPr>
              <a:t>2</a:t>
            </a:r>
            <a:r>
              <a:rPr lang="en-US" b="1" i="0" dirty="0">
                <a:solidFill>
                  <a:schemeClr val="accent2">
                    <a:lumMod val="50000"/>
                  </a:schemeClr>
                </a:solidFill>
                <a:effectLst/>
                <a:latin typeface="+mn-lt"/>
              </a:rPr>
              <a:t>O → C</a:t>
            </a:r>
            <a:r>
              <a:rPr lang="en-US" b="1" i="0" baseline="-25000" dirty="0">
                <a:solidFill>
                  <a:schemeClr val="accent2">
                    <a:lumMod val="50000"/>
                  </a:schemeClr>
                </a:solidFill>
                <a:effectLst/>
                <a:latin typeface="+mn-lt"/>
              </a:rPr>
              <a:t>6</a:t>
            </a:r>
            <a:r>
              <a:rPr lang="en-US" b="1" i="0" dirty="0">
                <a:solidFill>
                  <a:schemeClr val="accent2">
                    <a:lumMod val="50000"/>
                  </a:schemeClr>
                </a:solidFill>
                <a:effectLst/>
                <a:latin typeface="+mn-lt"/>
              </a:rPr>
              <a:t>H</a:t>
            </a:r>
            <a:r>
              <a:rPr lang="en-US" b="1" i="0" baseline="-25000" dirty="0">
                <a:solidFill>
                  <a:schemeClr val="accent2">
                    <a:lumMod val="50000"/>
                  </a:schemeClr>
                </a:solidFill>
                <a:effectLst/>
                <a:latin typeface="+mn-lt"/>
              </a:rPr>
              <a:t>12</a:t>
            </a:r>
            <a:r>
              <a:rPr lang="en-US" b="1" i="0" dirty="0">
                <a:solidFill>
                  <a:schemeClr val="accent2">
                    <a:lumMod val="50000"/>
                  </a:schemeClr>
                </a:solidFill>
                <a:effectLst/>
                <a:latin typeface="+mn-lt"/>
              </a:rPr>
              <a:t>O</a:t>
            </a:r>
            <a:r>
              <a:rPr lang="en-US" b="1" i="0" baseline="-25000" dirty="0">
                <a:solidFill>
                  <a:schemeClr val="accent2">
                    <a:lumMod val="50000"/>
                  </a:schemeClr>
                </a:solidFill>
                <a:effectLst/>
                <a:latin typeface="+mn-lt"/>
              </a:rPr>
              <a:t>6</a:t>
            </a:r>
            <a:r>
              <a:rPr lang="en-US" b="1" i="0" dirty="0">
                <a:solidFill>
                  <a:schemeClr val="accent2">
                    <a:lumMod val="50000"/>
                  </a:schemeClr>
                </a:solidFill>
                <a:effectLst/>
                <a:latin typeface="+mn-lt"/>
              </a:rPr>
              <a:t> + 6O</a:t>
            </a:r>
            <a:r>
              <a:rPr lang="en-US" b="1" i="0" baseline="-25000" dirty="0">
                <a:solidFill>
                  <a:schemeClr val="accent2">
                    <a:lumMod val="50000"/>
                  </a:schemeClr>
                </a:solidFill>
                <a:effectLst/>
                <a:latin typeface="+mn-lt"/>
              </a:rPr>
              <a:t>2</a:t>
            </a:r>
            <a:endParaRPr lang="en-US" dirty="0"/>
          </a:p>
          <a:p>
            <a:pPr marL="381000" lvl="0" indent="-381000" algn="l" rtl="0">
              <a:lnSpc>
                <a:spcPct val="90000"/>
              </a:lnSpc>
              <a:spcBef>
                <a:spcPts val="0"/>
              </a:spcBef>
              <a:spcAft>
                <a:spcPts val="0"/>
              </a:spcAft>
              <a:buClr>
                <a:schemeClr val="dk1"/>
              </a:buClr>
              <a:buSzPts val="2000"/>
              <a:buFont typeface="Kalam"/>
              <a:buAutoNum type="arabicPeriod"/>
            </a:pPr>
            <a:r>
              <a:rPr lang="en-US" dirty="0"/>
              <a:t>Light-dependent reactions</a:t>
            </a:r>
          </a:p>
          <a:p>
            <a:pPr marL="381000" lvl="0" indent="-381000" algn="l" rtl="0">
              <a:lnSpc>
                <a:spcPct val="90000"/>
              </a:lnSpc>
              <a:spcBef>
                <a:spcPts val="0"/>
              </a:spcBef>
              <a:spcAft>
                <a:spcPts val="0"/>
              </a:spcAft>
              <a:buClr>
                <a:schemeClr val="dk1"/>
              </a:buClr>
              <a:buSzPts val="2000"/>
              <a:buFont typeface="Kalam"/>
              <a:buAutoNum type="arabicPeriod"/>
            </a:pPr>
            <a:r>
              <a:rPr lang="en-US" dirty="0"/>
              <a:t>Light-independent reactions</a:t>
            </a:r>
          </a:p>
        </p:txBody>
      </p:sp>
    </p:spTree>
  </p:cSld>
  <p:clrMapOvr>
    <a:masterClrMapping/>
  </p:clrMapOvr>
  <mc:AlternateContent xmlns:mc="http://schemas.openxmlformats.org/markup-compatibility/2006" xmlns:p14="http://schemas.microsoft.com/office/powerpoint/2010/main">
    <mc:Choice Requires="p14">
      <p:transition spd="slow" p14:dur="2000" advTm="62302"/>
    </mc:Choice>
    <mc:Fallback xmlns="">
      <p:transition spd="slow" advTm="623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Kalam"/>
              <a:buNone/>
            </a:pPr>
            <a:r>
              <a:rPr lang="en" b="1" dirty="0">
                <a:latin typeface="Kalam"/>
                <a:ea typeface="Kalam"/>
                <a:cs typeface="Kalam"/>
                <a:sym typeface="Kalam"/>
              </a:rPr>
              <a:t>Objectives</a:t>
            </a:r>
            <a:endParaRPr dirty="0"/>
          </a:p>
        </p:txBody>
      </p:sp>
      <p:sp>
        <p:nvSpPr>
          <p:cNvPr id="501" name="Google Shape;501;p4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chemeClr val="dk1"/>
              </a:buClr>
              <a:buSzPts val="2100"/>
              <a:buNone/>
            </a:pPr>
            <a:endParaRPr sz="1100" dirty="0"/>
          </a:p>
        </p:txBody>
      </p:sp>
      <p:pic>
        <p:nvPicPr>
          <p:cNvPr id="9" name="Picture 8">
            <a:extLst>
              <a:ext uri="{FF2B5EF4-FFF2-40B4-BE49-F238E27FC236}">
                <a16:creationId xmlns:a16="http://schemas.microsoft.com/office/drawing/2014/main" id="{52F20708-C8DB-E30E-1A3B-0A236E4A6CEC}"/>
              </a:ext>
            </a:extLst>
          </p:cNvPr>
          <p:cNvPicPr>
            <a:picLocks noChangeAspect="1"/>
          </p:cNvPicPr>
          <p:nvPr/>
        </p:nvPicPr>
        <p:blipFill>
          <a:blip r:embed="rId3"/>
          <a:stretch>
            <a:fillRect/>
          </a:stretch>
        </p:blipFill>
        <p:spPr>
          <a:xfrm>
            <a:off x="7443034" y="3548827"/>
            <a:ext cx="1647825" cy="1438275"/>
          </a:xfrm>
          <a:prstGeom prst="rect">
            <a:avLst/>
          </a:prstGeom>
        </p:spPr>
      </p:pic>
      <p:pic>
        <p:nvPicPr>
          <p:cNvPr id="4" name="Picture 3">
            <a:extLst>
              <a:ext uri="{FF2B5EF4-FFF2-40B4-BE49-F238E27FC236}">
                <a16:creationId xmlns:a16="http://schemas.microsoft.com/office/drawing/2014/main" id="{9DBE0FA2-23B8-E679-D6FE-7F357EFB5AD9}"/>
              </a:ext>
            </a:extLst>
          </p:cNvPr>
          <p:cNvPicPr>
            <a:picLocks noChangeAspect="1"/>
          </p:cNvPicPr>
          <p:nvPr/>
        </p:nvPicPr>
        <p:blipFill>
          <a:blip r:embed="rId4"/>
          <a:stretch>
            <a:fillRect/>
          </a:stretch>
        </p:blipFill>
        <p:spPr>
          <a:xfrm>
            <a:off x="2699020" y="1"/>
            <a:ext cx="3197498" cy="2609850"/>
          </a:xfrm>
          <a:prstGeom prst="rect">
            <a:avLst/>
          </a:prstGeom>
        </p:spPr>
      </p:pic>
      <p:pic>
        <p:nvPicPr>
          <p:cNvPr id="7" name="Picture 6">
            <a:extLst>
              <a:ext uri="{FF2B5EF4-FFF2-40B4-BE49-F238E27FC236}">
                <a16:creationId xmlns:a16="http://schemas.microsoft.com/office/drawing/2014/main" id="{D3BCF989-CEDC-EC5D-0F27-C0970CB4D093}"/>
              </a:ext>
            </a:extLst>
          </p:cNvPr>
          <p:cNvPicPr>
            <a:picLocks noChangeAspect="1"/>
          </p:cNvPicPr>
          <p:nvPr/>
        </p:nvPicPr>
        <p:blipFill>
          <a:blip r:embed="rId5"/>
          <a:stretch>
            <a:fillRect/>
          </a:stretch>
        </p:blipFill>
        <p:spPr>
          <a:xfrm>
            <a:off x="5845165" y="8705"/>
            <a:ext cx="1910436" cy="2619826"/>
          </a:xfrm>
          <a:prstGeom prst="rect">
            <a:avLst/>
          </a:prstGeom>
        </p:spPr>
      </p:pic>
      <p:pic>
        <p:nvPicPr>
          <p:cNvPr id="10" name="Picture 9">
            <a:extLst>
              <a:ext uri="{FF2B5EF4-FFF2-40B4-BE49-F238E27FC236}">
                <a16:creationId xmlns:a16="http://schemas.microsoft.com/office/drawing/2014/main" id="{325B9B50-23EB-0E50-C32A-A63C90D39702}"/>
              </a:ext>
            </a:extLst>
          </p:cNvPr>
          <p:cNvPicPr>
            <a:picLocks noChangeAspect="1"/>
          </p:cNvPicPr>
          <p:nvPr/>
        </p:nvPicPr>
        <p:blipFill>
          <a:blip r:embed="rId6"/>
          <a:stretch>
            <a:fillRect/>
          </a:stretch>
        </p:blipFill>
        <p:spPr>
          <a:xfrm>
            <a:off x="2667973" y="2619826"/>
            <a:ext cx="3259591" cy="2523674"/>
          </a:xfrm>
          <a:prstGeom prst="rect">
            <a:avLst/>
          </a:prstGeom>
        </p:spPr>
      </p:pic>
      <p:pic>
        <p:nvPicPr>
          <p:cNvPr id="12" name="Picture 11">
            <a:extLst>
              <a:ext uri="{FF2B5EF4-FFF2-40B4-BE49-F238E27FC236}">
                <a16:creationId xmlns:a16="http://schemas.microsoft.com/office/drawing/2014/main" id="{54ADC62B-5515-4F1B-0579-5D383ABE68D3}"/>
              </a:ext>
            </a:extLst>
          </p:cNvPr>
          <p:cNvPicPr>
            <a:picLocks noChangeAspect="1"/>
          </p:cNvPicPr>
          <p:nvPr/>
        </p:nvPicPr>
        <p:blipFill>
          <a:blip r:embed="rId7"/>
          <a:stretch>
            <a:fillRect/>
          </a:stretch>
        </p:blipFill>
        <p:spPr>
          <a:xfrm>
            <a:off x="5925023" y="2619826"/>
            <a:ext cx="1439308" cy="2523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533"/>
    </mc:Choice>
    <mc:Fallback xmlns="">
      <p:transition spd="slow" advTm="285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7C3E-DD5C-F731-B2E9-E3C426A84AA8}"/>
              </a:ext>
            </a:extLst>
          </p:cNvPr>
          <p:cNvSpPr>
            <a:spLocks noGrp="1"/>
          </p:cNvSpPr>
          <p:nvPr>
            <p:ph type="title"/>
          </p:nvPr>
        </p:nvSpPr>
        <p:spPr/>
        <p:txBody>
          <a:bodyPr/>
          <a:lstStyle/>
          <a:p>
            <a:r>
              <a:rPr lang="en-US" dirty="0"/>
              <a:t>Photosynthesis: Preview</a:t>
            </a:r>
          </a:p>
        </p:txBody>
      </p:sp>
      <p:sp>
        <p:nvSpPr>
          <p:cNvPr id="3" name="Text Placeholder 2">
            <a:extLst>
              <a:ext uri="{FF2B5EF4-FFF2-40B4-BE49-F238E27FC236}">
                <a16:creationId xmlns:a16="http://schemas.microsoft.com/office/drawing/2014/main" id="{78D8D87F-0422-491E-FBC9-E715888D13D1}"/>
              </a:ext>
            </a:extLst>
          </p:cNvPr>
          <p:cNvSpPr>
            <a:spLocks noGrp="1"/>
          </p:cNvSpPr>
          <p:nvPr>
            <p:ph type="body" idx="1"/>
          </p:nvPr>
        </p:nvSpPr>
        <p:spPr/>
        <p:txBody>
          <a:bodyPr>
            <a:normAutofit lnSpcReduction="10000"/>
          </a:bodyPr>
          <a:lstStyle/>
          <a:p>
            <a:r>
              <a:rPr lang="en-US" b="1" dirty="0">
                <a:solidFill>
                  <a:schemeClr val="accent2">
                    <a:lumMod val="50000"/>
                  </a:schemeClr>
                </a:solidFill>
              </a:rPr>
              <a:t>Autotrophs vs. Heterotrophs</a:t>
            </a:r>
          </a:p>
          <a:p>
            <a:pPr lvl="1"/>
            <a:r>
              <a:rPr lang="en-US" dirty="0"/>
              <a:t>Heterotrophs dependent on autotrophs for both food and oxygen</a:t>
            </a:r>
          </a:p>
          <a:p>
            <a:r>
              <a:rPr lang="en-US" dirty="0"/>
              <a:t>Cyanobacteria/early photosynthetic organisms created the oxygen in the atmosphere, joined eukaryotic cells and became chloroplasts through endosymbiosis</a:t>
            </a:r>
          </a:p>
          <a:p>
            <a:r>
              <a:rPr lang="en-US" b="1" dirty="0">
                <a:solidFill>
                  <a:schemeClr val="accent2">
                    <a:lumMod val="50000"/>
                  </a:schemeClr>
                </a:solidFill>
              </a:rPr>
              <a:t>Chloroplast</a:t>
            </a:r>
            <a:r>
              <a:rPr lang="en-US" dirty="0"/>
              <a:t> – site of photosynthesis in the plant cell</a:t>
            </a:r>
          </a:p>
          <a:p>
            <a:r>
              <a:rPr lang="en-US" dirty="0"/>
              <a:t>Photosynthesis equation: </a:t>
            </a:r>
            <a:r>
              <a:rPr lang="en-US" b="1" i="0" dirty="0">
                <a:solidFill>
                  <a:schemeClr val="accent2">
                    <a:lumMod val="50000"/>
                  </a:schemeClr>
                </a:solidFill>
                <a:effectLst/>
                <a:latin typeface="+mn-lt"/>
              </a:rPr>
              <a:t>6CO</a:t>
            </a:r>
            <a:r>
              <a:rPr lang="en-US" b="1" i="0" baseline="-25000" dirty="0">
                <a:solidFill>
                  <a:schemeClr val="accent2">
                    <a:lumMod val="50000"/>
                  </a:schemeClr>
                </a:solidFill>
                <a:effectLst/>
                <a:latin typeface="+mn-lt"/>
              </a:rPr>
              <a:t>2</a:t>
            </a:r>
            <a:r>
              <a:rPr lang="en-US" b="1" i="0" dirty="0">
                <a:solidFill>
                  <a:schemeClr val="accent2">
                    <a:lumMod val="50000"/>
                  </a:schemeClr>
                </a:solidFill>
                <a:effectLst/>
                <a:latin typeface="+mn-lt"/>
              </a:rPr>
              <a:t> + 6H</a:t>
            </a:r>
            <a:r>
              <a:rPr lang="en-US" b="1" i="0" baseline="-25000" dirty="0">
                <a:solidFill>
                  <a:schemeClr val="accent2">
                    <a:lumMod val="50000"/>
                  </a:schemeClr>
                </a:solidFill>
                <a:effectLst/>
                <a:latin typeface="+mn-lt"/>
              </a:rPr>
              <a:t>2</a:t>
            </a:r>
            <a:r>
              <a:rPr lang="en-US" b="1" i="0" dirty="0">
                <a:solidFill>
                  <a:schemeClr val="accent2">
                    <a:lumMod val="50000"/>
                  </a:schemeClr>
                </a:solidFill>
                <a:effectLst/>
                <a:latin typeface="+mn-lt"/>
              </a:rPr>
              <a:t>O → C</a:t>
            </a:r>
            <a:r>
              <a:rPr lang="en-US" b="1" i="0" baseline="-25000" dirty="0">
                <a:solidFill>
                  <a:schemeClr val="accent2">
                    <a:lumMod val="50000"/>
                  </a:schemeClr>
                </a:solidFill>
                <a:effectLst/>
                <a:latin typeface="+mn-lt"/>
              </a:rPr>
              <a:t>6</a:t>
            </a:r>
            <a:r>
              <a:rPr lang="en-US" b="1" i="0" dirty="0">
                <a:solidFill>
                  <a:schemeClr val="accent2">
                    <a:lumMod val="50000"/>
                  </a:schemeClr>
                </a:solidFill>
                <a:effectLst/>
                <a:latin typeface="+mn-lt"/>
              </a:rPr>
              <a:t>H</a:t>
            </a:r>
            <a:r>
              <a:rPr lang="en-US" b="1" i="0" baseline="-25000" dirty="0">
                <a:solidFill>
                  <a:schemeClr val="accent2">
                    <a:lumMod val="50000"/>
                  </a:schemeClr>
                </a:solidFill>
                <a:effectLst/>
                <a:latin typeface="+mn-lt"/>
              </a:rPr>
              <a:t>12</a:t>
            </a:r>
            <a:r>
              <a:rPr lang="en-US" b="1" i="0" dirty="0">
                <a:solidFill>
                  <a:schemeClr val="accent2">
                    <a:lumMod val="50000"/>
                  </a:schemeClr>
                </a:solidFill>
                <a:effectLst/>
                <a:latin typeface="+mn-lt"/>
              </a:rPr>
              <a:t>O</a:t>
            </a:r>
            <a:r>
              <a:rPr lang="en-US" b="1" i="0" baseline="-25000" dirty="0">
                <a:solidFill>
                  <a:schemeClr val="accent2">
                    <a:lumMod val="50000"/>
                  </a:schemeClr>
                </a:solidFill>
                <a:effectLst/>
                <a:latin typeface="+mn-lt"/>
              </a:rPr>
              <a:t>6</a:t>
            </a:r>
            <a:r>
              <a:rPr lang="en-US" b="1" i="0" dirty="0">
                <a:solidFill>
                  <a:schemeClr val="accent2">
                    <a:lumMod val="50000"/>
                  </a:schemeClr>
                </a:solidFill>
                <a:effectLst/>
                <a:latin typeface="+mn-lt"/>
              </a:rPr>
              <a:t> + 6O</a:t>
            </a:r>
            <a:r>
              <a:rPr lang="en-US" b="1" i="0" baseline="-25000" dirty="0">
                <a:solidFill>
                  <a:schemeClr val="accent2">
                    <a:lumMod val="50000"/>
                  </a:schemeClr>
                </a:solidFill>
                <a:effectLst/>
                <a:latin typeface="+mn-lt"/>
              </a:rPr>
              <a:t>2</a:t>
            </a:r>
          </a:p>
          <a:p>
            <a:r>
              <a:rPr lang="en-US" dirty="0"/>
              <a:t>Requires energy from the sun</a:t>
            </a:r>
          </a:p>
          <a:p>
            <a:r>
              <a:rPr lang="en-US" b="1" dirty="0">
                <a:solidFill>
                  <a:schemeClr val="accent2">
                    <a:lumMod val="50000"/>
                  </a:schemeClr>
                </a:solidFill>
              </a:rPr>
              <a:t>Oxidation</a:t>
            </a:r>
            <a:r>
              <a:rPr lang="en-US" dirty="0"/>
              <a:t> (lose electrons)-</a:t>
            </a:r>
            <a:r>
              <a:rPr lang="en-US" b="1" dirty="0">
                <a:solidFill>
                  <a:schemeClr val="accent2">
                    <a:lumMod val="50000"/>
                  </a:schemeClr>
                </a:solidFill>
              </a:rPr>
              <a:t>Reduction</a:t>
            </a:r>
            <a:r>
              <a:rPr lang="en-US" dirty="0"/>
              <a:t> (gain electrons) reaction</a:t>
            </a:r>
          </a:p>
        </p:txBody>
      </p:sp>
    </p:spTree>
    <p:extLst>
      <p:ext uri="{BB962C8B-B14F-4D97-AF65-F5344CB8AC3E}">
        <p14:creationId xmlns:p14="http://schemas.microsoft.com/office/powerpoint/2010/main" val="2440360774"/>
      </p:ext>
    </p:extLst>
  </p:cSld>
  <p:clrMapOvr>
    <a:masterClrMapping/>
  </p:clrMapOvr>
  <mc:AlternateContent xmlns:mc="http://schemas.openxmlformats.org/markup-compatibility/2006" xmlns:p14="http://schemas.microsoft.com/office/powerpoint/2010/main">
    <mc:Choice Requires="p14">
      <p:transition spd="slow" p14:dur="2000" advTm="106082"/>
    </mc:Choice>
    <mc:Fallback xmlns="">
      <p:transition spd="slow" advTm="1060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02B1-1858-897B-9238-71C703EB8B9E}"/>
              </a:ext>
            </a:extLst>
          </p:cNvPr>
          <p:cNvSpPr>
            <a:spLocks noGrp="1"/>
          </p:cNvSpPr>
          <p:nvPr>
            <p:ph type="title"/>
          </p:nvPr>
        </p:nvSpPr>
        <p:spPr/>
        <p:txBody>
          <a:bodyPr/>
          <a:lstStyle/>
          <a:p>
            <a:r>
              <a:rPr lang="en-US" dirty="0"/>
              <a:t>The Chloroplast</a:t>
            </a:r>
          </a:p>
        </p:txBody>
      </p:sp>
      <p:sp>
        <p:nvSpPr>
          <p:cNvPr id="3" name="Text Placeholder 2">
            <a:extLst>
              <a:ext uri="{FF2B5EF4-FFF2-40B4-BE49-F238E27FC236}">
                <a16:creationId xmlns:a16="http://schemas.microsoft.com/office/drawing/2014/main" id="{F37F9B04-B643-1312-3E14-DCA539E2422A}"/>
              </a:ext>
            </a:extLst>
          </p:cNvPr>
          <p:cNvSpPr>
            <a:spLocks noGrp="1"/>
          </p:cNvSpPr>
          <p:nvPr>
            <p:ph type="body" idx="1"/>
          </p:nvPr>
        </p:nvSpPr>
        <p:spPr>
          <a:xfrm>
            <a:off x="314325" y="953582"/>
            <a:ext cx="8515350" cy="3774281"/>
          </a:xfrm>
        </p:spPr>
        <p:txBody>
          <a:bodyPr>
            <a:normAutofit/>
          </a:bodyPr>
          <a:lstStyle/>
          <a:p>
            <a:r>
              <a:rPr lang="en-US" b="1" dirty="0">
                <a:solidFill>
                  <a:schemeClr val="accent2">
                    <a:lumMod val="50000"/>
                  </a:schemeClr>
                </a:solidFill>
              </a:rPr>
              <a:t>Stroma</a:t>
            </a:r>
            <a:r>
              <a:rPr lang="en-US" dirty="0"/>
              <a:t> = inner gel</a:t>
            </a:r>
          </a:p>
          <a:p>
            <a:r>
              <a:rPr lang="en-US" b="1" dirty="0">
                <a:solidFill>
                  <a:schemeClr val="accent2">
                    <a:lumMod val="50000"/>
                  </a:schemeClr>
                </a:solidFill>
              </a:rPr>
              <a:t>Thylakoids</a:t>
            </a:r>
            <a:r>
              <a:rPr lang="en-US" dirty="0"/>
              <a:t> = membrane sacs, membranes used to establish gradients</a:t>
            </a:r>
          </a:p>
        </p:txBody>
      </p:sp>
      <p:pic>
        <p:nvPicPr>
          <p:cNvPr id="1026" name="Picture 2">
            <a:extLst>
              <a:ext uri="{FF2B5EF4-FFF2-40B4-BE49-F238E27FC236}">
                <a16:creationId xmlns:a16="http://schemas.microsoft.com/office/drawing/2014/main" id="{76CFC436-F4CB-E897-E619-A803F4CE5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25" y="1947754"/>
            <a:ext cx="5726475" cy="2691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40CCEC61-4D8A-CFC6-2C9E-7E0F95DC1D79}"/>
              </a:ext>
            </a:extLst>
          </p:cNvPr>
          <p:cNvSpPr txBox="1">
            <a:spLocks/>
          </p:cNvSpPr>
          <p:nvPr/>
        </p:nvSpPr>
        <p:spPr>
          <a:xfrm>
            <a:off x="314325" y="2023956"/>
            <a:ext cx="3188277" cy="3774281"/>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mbria"/>
                <a:ea typeface="Cambria"/>
                <a:cs typeface="Cambria"/>
                <a:sym typeface="Cambria"/>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mbria"/>
                <a:ea typeface="Cambria"/>
                <a:cs typeface="Cambria"/>
                <a:sym typeface="Cambria"/>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mbria"/>
                <a:ea typeface="Cambria"/>
                <a:cs typeface="Cambria"/>
                <a:sym typeface="Cambri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9pPr>
          </a:lstStyle>
          <a:p>
            <a:r>
              <a:rPr lang="en-US" b="1" dirty="0">
                <a:solidFill>
                  <a:schemeClr val="accent2">
                    <a:lumMod val="50000"/>
                  </a:schemeClr>
                </a:solidFill>
              </a:rPr>
              <a:t>Chlorophyll</a:t>
            </a:r>
            <a:r>
              <a:rPr lang="en-US" dirty="0"/>
              <a:t> = pigment inside the thylakoids that absorbs light</a:t>
            </a:r>
          </a:p>
          <a:p>
            <a:r>
              <a:rPr lang="en-US" b="1" dirty="0">
                <a:solidFill>
                  <a:schemeClr val="accent2">
                    <a:lumMod val="50000"/>
                  </a:schemeClr>
                </a:solidFill>
              </a:rPr>
              <a:t>Stomata</a:t>
            </a:r>
            <a:r>
              <a:rPr lang="en-US" dirty="0"/>
              <a:t> = holes in the leaf through which carbon dioxide enters and oxygen and water vapor leave</a:t>
            </a:r>
          </a:p>
        </p:txBody>
      </p:sp>
    </p:spTree>
    <p:extLst>
      <p:ext uri="{BB962C8B-B14F-4D97-AF65-F5344CB8AC3E}">
        <p14:creationId xmlns:p14="http://schemas.microsoft.com/office/powerpoint/2010/main" val="3192583211"/>
      </p:ext>
    </p:extLst>
  </p:cSld>
  <p:clrMapOvr>
    <a:masterClrMapping/>
  </p:clrMapOvr>
  <mc:AlternateContent xmlns:mc="http://schemas.openxmlformats.org/markup-compatibility/2006" xmlns:p14="http://schemas.microsoft.com/office/powerpoint/2010/main">
    <mc:Choice Requires="p14">
      <p:transition spd="slow" p14:dur="2000" advTm="56061"/>
    </mc:Choice>
    <mc:Fallback xmlns="">
      <p:transition spd="slow" advTm="560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F8C9-6DCE-D488-1222-CBC21B8B1227}"/>
              </a:ext>
            </a:extLst>
          </p:cNvPr>
          <p:cNvSpPr>
            <a:spLocks noGrp="1"/>
          </p:cNvSpPr>
          <p:nvPr>
            <p:ph type="title"/>
          </p:nvPr>
        </p:nvSpPr>
        <p:spPr/>
        <p:txBody>
          <a:bodyPr/>
          <a:lstStyle/>
          <a:p>
            <a:r>
              <a:rPr lang="en-US" dirty="0"/>
              <a:t>Light Dependent Reactions: Energy Production</a:t>
            </a:r>
          </a:p>
        </p:txBody>
      </p:sp>
      <p:sp>
        <p:nvSpPr>
          <p:cNvPr id="3" name="Text Placeholder 2">
            <a:extLst>
              <a:ext uri="{FF2B5EF4-FFF2-40B4-BE49-F238E27FC236}">
                <a16:creationId xmlns:a16="http://schemas.microsoft.com/office/drawing/2014/main" id="{45A804F3-6820-47CA-CFB4-2F7A4D789AE4}"/>
              </a:ext>
            </a:extLst>
          </p:cNvPr>
          <p:cNvSpPr>
            <a:spLocks noGrp="1"/>
          </p:cNvSpPr>
          <p:nvPr>
            <p:ph type="body" idx="1"/>
          </p:nvPr>
        </p:nvSpPr>
        <p:spPr>
          <a:xfrm>
            <a:off x="628650" y="1369218"/>
            <a:ext cx="7886700" cy="3774281"/>
          </a:xfrm>
        </p:spPr>
        <p:txBody>
          <a:bodyPr>
            <a:normAutofit/>
          </a:bodyPr>
          <a:lstStyle/>
          <a:p>
            <a:r>
              <a:rPr lang="en-US" dirty="0"/>
              <a:t>Converts solar energy from the sun into chemical energy (ATP) that can be used to create glucose </a:t>
            </a:r>
          </a:p>
          <a:p>
            <a:r>
              <a:rPr lang="en-US" dirty="0"/>
              <a:t>Light is made up of photons, and it is absorbed by pigments such as chlorophyll </a:t>
            </a:r>
          </a:p>
          <a:p>
            <a:r>
              <a:rPr lang="en-US" dirty="0"/>
              <a:t>Action and absorption spectrums show the efficiency of different light wavelengths and pigments for photosynthesis (chlorophyll absorbs red and blue light and reflects green, and plants use more energy from red and blue light)</a:t>
            </a:r>
          </a:p>
          <a:p>
            <a:r>
              <a:rPr lang="en-US" dirty="0"/>
              <a:t>Photons absorbed in thylakoid membranes through groups of pigment molecules called </a:t>
            </a:r>
            <a:r>
              <a:rPr lang="en-US" b="1" dirty="0">
                <a:solidFill>
                  <a:schemeClr val="accent2">
                    <a:lumMod val="50000"/>
                  </a:schemeClr>
                </a:solidFill>
              </a:rPr>
              <a:t>photosystems</a:t>
            </a:r>
            <a:r>
              <a:rPr lang="en-US" dirty="0"/>
              <a:t> (chlorophyll + carotenoids)</a:t>
            </a:r>
          </a:p>
        </p:txBody>
      </p:sp>
    </p:spTree>
    <p:extLst>
      <p:ext uri="{BB962C8B-B14F-4D97-AF65-F5344CB8AC3E}">
        <p14:creationId xmlns:p14="http://schemas.microsoft.com/office/powerpoint/2010/main" val="1319048920"/>
      </p:ext>
    </p:extLst>
  </p:cSld>
  <p:clrMapOvr>
    <a:masterClrMapping/>
  </p:clrMapOvr>
  <mc:AlternateContent xmlns:mc="http://schemas.openxmlformats.org/markup-compatibility/2006" xmlns:p14="http://schemas.microsoft.com/office/powerpoint/2010/main">
    <mc:Choice Requires="p14">
      <p:transition spd="slow" p14:dur="2000" advTm="94108"/>
    </mc:Choice>
    <mc:Fallback xmlns="">
      <p:transition spd="slow" advTm="941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0360-DE68-BFA3-5CE4-EABFBEC85F8C}"/>
              </a:ext>
            </a:extLst>
          </p:cNvPr>
          <p:cNvSpPr>
            <a:spLocks noGrp="1"/>
          </p:cNvSpPr>
          <p:nvPr>
            <p:ph type="title"/>
          </p:nvPr>
        </p:nvSpPr>
        <p:spPr/>
        <p:txBody>
          <a:bodyPr/>
          <a:lstStyle/>
          <a:p>
            <a:r>
              <a:rPr lang="en-US" dirty="0"/>
              <a:t>Photosystem 11</a:t>
            </a:r>
          </a:p>
        </p:txBody>
      </p:sp>
      <p:sp>
        <p:nvSpPr>
          <p:cNvPr id="3" name="Text Placeholder 2">
            <a:extLst>
              <a:ext uri="{FF2B5EF4-FFF2-40B4-BE49-F238E27FC236}">
                <a16:creationId xmlns:a16="http://schemas.microsoft.com/office/drawing/2014/main" id="{34917539-5694-752E-DD61-6805D36A0D29}"/>
              </a:ext>
            </a:extLst>
          </p:cNvPr>
          <p:cNvSpPr>
            <a:spLocks noGrp="1"/>
          </p:cNvSpPr>
          <p:nvPr>
            <p:ph type="body" idx="1"/>
          </p:nvPr>
        </p:nvSpPr>
        <p:spPr>
          <a:xfrm>
            <a:off x="628650" y="1369219"/>
            <a:ext cx="6186488" cy="3263504"/>
          </a:xfrm>
        </p:spPr>
        <p:txBody>
          <a:bodyPr>
            <a:normAutofit fontScale="92500" lnSpcReduction="10000"/>
          </a:bodyPr>
          <a:lstStyle/>
          <a:p>
            <a:r>
              <a:rPr lang="en-US" b="1" dirty="0">
                <a:solidFill>
                  <a:schemeClr val="accent2">
                    <a:lumMod val="50000"/>
                  </a:schemeClr>
                </a:solidFill>
              </a:rPr>
              <a:t>Light-harvesting compound </a:t>
            </a:r>
            <a:r>
              <a:rPr lang="en-US" dirty="0"/>
              <a:t>– group of pigments – when light absorbed, one electron raised to a higher energy state</a:t>
            </a:r>
          </a:p>
          <a:p>
            <a:r>
              <a:rPr lang="en-US" dirty="0"/>
              <a:t>Energy transferred to the </a:t>
            </a:r>
            <a:r>
              <a:rPr lang="en-US" b="1" dirty="0">
                <a:solidFill>
                  <a:schemeClr val="accent2">
                    <a:lumMod val="50000"/>
                  </a:schemeClr>
                </a:solidFill>
              </a:rPr>
              <a:t>reaction center </a:t>
            </a:r>
            <a:r>
              <a:rPr lang="en-US" dirty="0"/>
              <a:t>of the photosystem -&gt; </a:t>
            </a:r>
            <a:r>
              <a:rPr lang="en-US" b="1" dirty="0">
                <a:solidFill>
                  <a:schemeClr val="accent2">
                    <a:lumMod val="50000"/>
                  </a:schemeClr>
                </a:solidFill>
              </a:rPr>
              <a:t>primary electron acceptor </a:t>
            </a:r>
          </a:p>
          <a:p>
            <a:r>
              <a:rPr lang="en-US" dirty="0"/>
              <a:t>Starts in </a:t>
            </a:r>
            <a:r>
              <a:rPr lang="en-US" b="1" dirty="0">
                <a:solidFill>
                  <a:schemeClr val="accent2">
                    <a:lumMod val="50000"/>
                  </a:schemeClr>
                </a:solidFill>
              </a:rPr>
              <a:t>photosystem 2 (P680), </a:t>
            </a:r>
            <a:r>
              <a:rPr lang="en-US" dirty="0">
                <a:solidFill>
                  <a:schemeClr val="tx1"/>
                </a:solidFill>
              </a:rPr>
              <a:t>electron eventually gets donated to the electron transport chain </a:t>
            </a:r>
          </a:p>
          <a:p>
            <a:r>
              <a:rPr lang="en-US" dirty="0"/>
              <a:t>The reaction center now needs replacement electrons, which it gets from breaking apart water</a:t>
            </a:r>
          </a:p>
          <a:p>
            <a:pPr lvl="1"/>
            <a:r>
              <a:rPr lang="en-US" dirty="0"/>
              <a:t>The oxygen from the water molecule is released as waste, while the hydrogen ions enter the thylakoid space (on the other side of the membrane)</a:t>
            </a:r>
          </a:p>
        </p:txBody>
      </p:sp>
      <p:pic>
        <p:nvPicPr>
          <p:cNvPr id="2050" name="Picture 2">
            <a:extLst>
              <a:ext uri="{FF2B5EF4-FFF2-40B4-BE49-F238E27FC236}">
                <a16:creationId xmlns:a16="http://schemas.microsoft.com/office/drawing/2014/main" id="{7D1C69B7-6999-E54E-46EF-E31AD23588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 t="52525" r="70117" b="7963"/>
          <a:stretch/>
        </p:blipFill>
        <p:spPr bwMode="auto">
          <a:xfrm>
            <a:off x="6743700" y="510777"/>
            <a:ext cx="2400300" cy="443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97475"/>
      </p:ext>
    </p:extLst>
  </p:cSld>
  <p:clrMapOvr>
    <a:masterClrMapping/>
  </p:clrMapOvr>
  <mc:AlternateContent xmlns:mc="http://schemas.openxmlformats.org/markup-compatibility/2006" xmlns:p14="http://schemas.microsoft.com/office/powerpoint/2010/main">
    <mc:Choice Requires="p14">
      <p:transition spd="slow" p14:dur="2000" advTm="121840"/>
    </mc:Choice>
    <mc:Fallback xmlns="">
      <p:transition spd="slow" advTm="1218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7C67-B698-1E0A-4723-89FBCF76AEC8}"/>
              </a:ext>
            </a:extLst>
          </p:cNvPr>
          <p:cNvSpPr>
            <a:spLocks noGrp="1"/>
          </p:cNvSpPr>
          <p:nvPr>
            <p:ph type="title"/>
          </p:nvPr>
        </p:nvSpPr>
        <p:spPr/>
        <p:txBody>
          <a:bodyPr/>
          <a:lstStyle/>
          <a:p>
            <a:r>
              <a:rPr lang="en-US" dirty="0"/>
              <a:t>ETC</a:t>
            </a:r>
          </a:p>
        </p:txBody>
      </p:sp>
      <p:sp>
        <p:nvSpPr>
          <p:cNvPr id="3" name="Text Placeholder 2">
            <a:extLst>
              <a:ext uri="{FF2B5EF4-FFF2-40B4-BE49-F238E27FC236}">
                <a16:creationId xmlns:a16="http://schemas.microsoft.com/office/drawing/2014/main" id="{CA948F0A-7665-A3F7-58BB-4FD15314C198}"/>
              </a:ext>
            </a:extLst>
          </p:cNvPr>
          <p:cNvSpPr>
            <a:spLocks noGrp="1"/>
          </p:cNvSpPr>
          <p:nvPr>
            <p:ph type="body" idx="1"/>
          </p:nvPr>
        </p:nvSpPr>
        <p:spPr>
          <a:xfrm>
            <a:off x="628650" y="1095375"/>
            <a:ext cx="5486400" cy="3774281"/>
          </a:xfrm>
        </p:spPr>
        <p:txBody>
          <a:bodyPr>
            <a:normAutofit fontScale="92500" lnSpcReduction="10000"/>
          </a:bodyPr>
          <a:lstStyle/>
          <a:p>
            <a:r>
              <a:rPr lang="en-US" dirty="0"/>
              <a:t>The electron passes from PS </a:t>
            </a:r>
            <a:r>
              <a:rPr lang="el-GR" dirty="0"/>
              <a:t>ΙΙ</a:t>
            </a:r>
            <a:r>
              <a:rPr lang="en-US" dirty="0"/>
              <a:t> to PS </a:t>
            </a:r>
            <a:r>
              <a:rPr lang="el-GR" dirty="0"/>
              <a:t>Ι</a:t>
            </a:r>
            <a:r>
              <a:rPr lang="en-US" dirty="0"/>
              <a:t> through an </a:t>
            </a:r>
            <a:r>
              <a:rPr lang="en-US" b="1" dirty="0">
                <a:solidFill>
                  <a:schemeClr val="accent2">
                    <a:lumMod val="50000"/>
                  </a:schemeClr>
                </a:solidFill>
              </a:rPr>
              <a:t>electron transport chain</a:t>
            </a:r>
            <a:r>
              <a:rPr lang="en-US" dirty="0"/>
              <a:t>, consisting of </a:t>
            </a:r>
            <a:r>
              <a:rPr lang="en-US" b="1" dirty="0">
                <a:solidFill>
                  <a:schemeClr val="accent2">
                    <a:lumMod val="50000"/>
                  </a:schemeClr>
                </a:solidFill>
              </a:rPr>
              <a:t>cytochrome</a:t>
            </a:r>
            <a:r>
              <a:rPr lang="en-US" dirty="0"/>
              <a:t> transmembrane proteins</a:t>
            </a:r>
          </a:p>
          <a:p>
            <a:r>
              <a:rPr lang="en-US" dirty="0"/>
              <a:t>The energy the passage of the electron creates is used to pump protons (hydrogen ions) into the thylakoid space</a:t>
            </a:r>
          </a:p>
          <a:p>
            <a:r>
              <a:rPr lang="en-US" dirty="0"/>
              <a:t>This creates a gradient in which there is a lot of protons in the space, but they are unable to diffuse across the membrane because they are ions</a:t>
            </a:r>
          </a:p>
          <a:p>
            <a:r>
              <a:rPr lang="en-US" dirty="0"/>
              <a:t>To move across the membrane, the hydrogen ions are forced to pass through </a:t>
            </a:r>
            <a:r>
              <a:rPr lang="en-US" b="1" dirty="0">
                <a:solidFill>
                  <a:schemeClr val="accent2">
                    <a:lumMod val="50000"/>
                  </a:schemeClr>
                </a:solidFill>
              </a:rPr>
              <a:t>ATP Synthase </a:t>
            </a:r>
            <a:r>
              <a:rPr lang="en-US" dirty="0"/>
              <a:t>which attaches a phosphate group to ADP when activated, creating ATP (</a:t>
            </a:r>
            <a:r>
              <a:rPr lang="en-US" b="1" dirty="0">
                <a:solidFill>
                  <a:schemeClr val="accent2">
                    <a:lumMod val="50000"/>
                  </a:schemeClr>
                </a:solidFill>
              </a:rPr>
              <a:t>Chemiosmosis</a:t>
            </a:r>
            <a:r>
              <a:rPr lang="en-US" dirty="0"/>
              <a:t>)</a:t>
            </a:r>
          </a:p>
        </p:txBody>
      </p:sp>
      <p:pic>
        <p:nvPicPr>
          <p:cNvPr id="4" name="Picture 2">
            <a:extLst>
              <a:ext uri="{FF2B5EF4-FFF2-40B4-BE49-F238E27FC236}">
                <a16:creationId xmlns:a16="http://schemas.microsoft.com/office/drawing/2014/main" id="{285822A1-155A-8427-BE5E-C682F8A229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 t="52525" r="49695" b="7963"/>
          <a:stretch/>
        </p:blipFill>
        <p:spPr bwMode="auto">
          <a:xfrm>
            <a:off x="6168807" y="1606152"/>
            <a:ext cx="2975193"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93081"/>
      </p:ext>
    </p:extLst>
  </p:cSld>
  <p:clrMapOvr>
    <a:masterClrMapping/>
  </p:clrMapOvr>
  <mc:AlternateContent xmlns:mc="http://schemas.openxmlformats.org/markup-compatibility/2006" xmlns:p14="http://schemas.microsoft.com/office/powerpoint/2010/main">
    <mc:Choice Requires="p14">
      <p:transition spd="slow" p14:dur="2000" advTm="133421"/>
    </mc:Choice>
    <mc:Fallback xmlns="">
      <p:transition spd="slow" advTm="13342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3D73-E968-63D5-BA10-DC0212DB4A0E}"/>
              </a:ext>
            </a:extLst>
          </p:cNvPr>
          <p:cNvSpPr>
            <a:spLocks noGrp="1"/>
          </p:cNvSpPr>
          <p:nvPr>
            <p:ph type="title"/>
          </p:nvPr>
        </p:nvSpPr>
        <p:spPr/>
        <p:txBody>
          <a:bodyPr/>
          <a:lstStyle/>
          <a:p>
            <a:r>
              <a:rPr lang="en-US" dirty="0"/>
              <a:t>Photosystem 1</a:t>
            </a:r>
          </a:p>
        </p:txBody>
      </p:sp>
      <p:sp>
        <p:nvSpPr>
          <p:cNvPr id="3" name="Text Placeholder 2">
            <a:extLst>
              <a:ext uri="{FF2B5EF4-FFF2-40B4-BE49-F238E27FC236}">
                <a16:creationId xmlns:a16="http://schemas.microsoft.com/office/drawing/2014/main" id="{DA722301-0716-87E4-2946-183500DDFD54}"/>
              </a:ext>
            </a:extLst>
          </p:cNvPr>
          <p:cNvSpPr>
            <a:spLocks noGrp="1"/>
          </p:cNvSpPr>
          <p:nvPr>
            <p:ph type="body" idx="1"/>
          </p:nvPr>
        </p:nvSpPr>
        <p:spPr>
          <a:xfrm>
            <a:off x="628650" y="1369219"/>
            <a:ext cx="6126090" cy="3263504"/>
          </a:xfrm>
        </p:spPr>
        <p:txBody>
          <a:bodyPr>
            <a:normAutofit lnSpcReduction="10000"/>
          </a:bodyPr>
          <a:lstStyle/>
          <a:p>
            <a:r>
              <a:rPr lang="en-US" dirty="0"/>
              <a:t>Meanwhile, </a:t>
            </a:r>
            <a:r>
              <a:rPr lang="en-US" b="1" dirty="0">
                <a:solidFill>
                  <a:schemeClr val="accent2">
                    <a:lumMod val="50000"/>
                  </a:schemeClr>
                </a:solidFill>
              </a:rPr>
              <a:t>PS </a:t>
            </a:r>
            <a:r>
              <a:rPr lang="el-GR" b="1" dirty="0">
                <a:solidFill>
                  <a:schemeClr val="accent2">
                    <a:lumMod val="50000"/>
                  </a:schemeClr>
                </a:solidFill>
              </a:rPr>
              <a:t>Ι</a:t>
            </a:r>
            <a:r>
              <a:rPr lang="en-US" b="1" dirty="0">
                <a:solidFill>
                  <a:schemeClr val="accent2">
                    <a:lumMod val="50000"/>
                  </a:schemeClr>
                </a:solidFill>
              </a:rPr>
              <a:t> </a:t>
            </a:r>
            <a:r>
              <a:rPr lang="en-US" dirty="0"/>
              <a:t>has also been activated, and more electrons have been donated (these are replaced with the one traveling down the ETC from PS </a:t>
            </a:r>
            <a:r>
              <a:rPr lang="el-GR" dirty="0"/>
              <a:t>ΙΙ</a:t>
            </a:r>
            <a:r>
              <a:rPr lang="en-US" dirty="0"/>
              <a:t>)</a:t>
            </a:r>
          </a:p>
          <a:p>
            <a:r>
              <a:rPr lang="en-US" dirty="0"/>
              <a:t>These donated electrons travel along another ETC until they are transmitted to the electron carrier </a:t>
            </a:r>
            <a:r>
              <a:rPr lang="en-US" b="1" dirty="0">
                <a:solidFill>
                  <a:schemeClr val="accent2">
                    <a:lumMod val="50000"/>
                  </a:schemeClr>
                </a:solidFill>
              </a:rPr>
              <a:t>NADP+ </a:t>
            </a:r>
            <a:r>
              <a:rPr lang="en-US" dirty="0"/>
              <a:t>(which is reduced to </a:t>
            </a:r>
            <a:r>
              <a:rPr lang="en-US" b="1" dirty="0">
                <a:solidFill>
                  <a:schemeClr val="accent2">
                    <a:lumMod val="50000"/>
                  </a:schemeClr>
                </a:solidFill>
              </a:rPr>
              <a:t>NADPH</a:t>
            </a:r>
            <a:r>
              <a:rPr lang="en-US" dirty="0"/>
              <a:t>) – NADPH can be used in the Calvin Cycle</a:t>
            </a:r>
          </a:p>
          <a:p>
            <a:pPr lvl="1"/>
            <a:r>
              <a:rPr lang="en-US" dirty="0"/>
              <a:t>This process also removes H+ from the stroma, helping increase the proton gradient in the thylakoid space</a:t>
            </a:r>
          </a:p>
        </p:txBody>
      </p:sp>
      <p:pic>
        <p:nvPicPr>
          <p:cNvPr id="5" name="Picture 2">
            <a:extLst>
              <a:ext uri="{FF2B5EF4-FFF2-40B4-BE49-F238E27FC236}">
                <a16:creationId xmlns:a16="http://schemas.microsoft.com/office/drawing/2014/main" id="{DCAD4798-3E50-7AC2-E446-3F3AE51733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05" t="52525" r="9279" b="7963"/>
          <a:stretch/>
        </p:blipFill>
        <p:spPr bwMode="auto">
          <a:xfrm>
            <a:off x="6754740" y="1879996"/>
            <a:ext cx="2389260"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69513"/>
      </p:ext>
    </p:extLst>
  </p:cSld>
  <p:clrMapOvr>
    <a:masterClrMapping/>
  </p:clrMapOvr>
  <mc:AlternateContent xmlns:mc="http://schemas.openxmlformats.org/markup-compatibility/2006" xmlns:p14="http://schemas.microsoft.com/office/powerpoint/2010/main">
    <mc:Choice Requires="p14">
      <p:transition spd="slow" p14:dur="2000" advTm="124881"/>
    </mc:Choice>
    <mc:Fallback xmlns="">
      <p:transition spd="slow" advTm="1248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833A-7B9C-970F-2F66-42D337EAFEB8}"/>
              </a:ext>
            </a:extLst>
          </p:cNvPr>
          <p:cNvSpPr>
            <a:spLocks noGrp="1"/>
          </p:cNvSpPr>
          <p:nvPr>
            <p:ph type="title"/>
          </p:nvPr>
        </p:nvSpPr>
        <p:spPr/>
        <p:txBody>
          <a:bodyPr/>
          <a:lstStyle/>
          <a:p>
            <a:r>
              <a:rPr lang="en-US" dirty="0"/>
              <a:t>Total Light Dependent Reactions</a:t>
            </a:r>
          </a:p>
        </p:txBody>
      </p:sp>
      <p:sp>
        <p:nvSpPr>
          <p:cNvPr id="3" name="Text Placeholder 2">
            <a:extLst>
              <a:ext uri="{FF2B5EF4-FFF2-40B4-BE49-F238E27FC236}">
                <a16:creationId xmlns:a16="http://schemas.microsoft.com/office/drawing/2014/main" id="{48F3707B-CE85-D0FF-BD5A-8DC6ABB2EFD6}"/>
              </a:ext>
            </a:extLst>
          </p:cNvPr>
          <p:cNvSpPr>
            <a:spLocks noGrp="1"/>
          </p:cNvSpPr>
          <p:nvPr>
            <p:ph type="body" idx="1"/>
          </p:nvPr>
        </p:nvSpPr>
        <p:spPr>
          <a:xfrm>
            <a:off x="628650" y="1369219"/>
            <a:ext cx="3021806" cy="3263504"/>
          </a:xfrm>
        </p:spPr>
        <p:txBody>
          <a:bodyPr/>
          <a:lstStyle/>
          <a:p>
            <a:r>
              <a:rPr lang="en-US" dirty="0"/>
              <a:t>Total photosynthesis equation: </a:t>
            </a:r>
          </a:p>
          <a:p>
            <a:r>
              <a:rPr lang="en-US" b="1" i="0" dirty="0">
                <a:solidFill>
                  <a:schemeClr val="accent2">
                    <a:lumMod val="50000"/>
                  </a:schemeClr>
                </a:solidFill>
                <a:effectLst/>
                <a:latin typeface="+mn-lt"/>
              </a:rPr>
              <a:t>6CO</a:t>
            </a:r>
            <a:r>
              <a:rPr lang="en-US" b="1" i="0" baseline="-25000" dirty="0">
                <a:solidFill>
                  <a:schemeClr val="accent2">
                    <a:lumMod val="50000"/>
                  </a:schemeClr>
                </a:solidFill>
                <a:effectLst/>
                <a:latin typeface="+mn-lt"/>
              </a:rPr>
              <a:t>2</a:t>
            </a:r>
            <a:r>
              <a:rPr lang="en-US" b="1" i="0" dirty="0">
                <a:solidFill>
                  <a:schemeClr val="accent2">
                    <a:lumMod val="50000"/>
                  </a:schemeClr>
                </a:solidFill>
                <a:effectLst/>
                <a:latin typeface="+mn-lt"/>
              </a:rPr>
              <a:t> + 6H</a:t>
            </a:r>
            <a:r>
              <a:rPr lang="en-US" b="1" i="0" baseline="-25000" dirty="0">
                <a:solidFill>
                  <a:schemeClr val="accent2">
                    <a:lumMod val="50000"/>
                  </a:schemeClr>
                </a:solidFill>
                <a:effectLst/>
                <a:latin typeface="+mn-lt"/>
              </a:rPr>
              <a:t>2</a:t>
            </a:r>
            <a:r>
              <a:rPr lang="en-US" b="1" i="0" dirty="0">
                <a:solidFill>
                  <a:schemeClr val="accent2">
                    <a:lumMod val="50000"/>
                  </a:schemeClr>
                </a:solidFill>
                <a:effectLst/>
                <a:latin typeface="+mn-lt"/>
              </a:rPr>
              <a:t>O → C</a:t>
            </a:r>
            <a:r>
              <a:rPr lang="en-US" b="1" i="0" baseline="-25000" dirty="0">
                <a:solidFill>
                  <a:schemeClr val="accent2">
                    <a:lumMod val="50000"/>
                  </a:schemeClr>
                </a:solidFill>
                <a:effectLst/>
                <a:latin typeface="+mn-lt"/>
              </a:rPr>
              <a:t>6</a:t>
            </a:r>
            <a:r>
              <a:rPr lang="en-US" b="1" i="0" dirty="0">
                <a:solidFill>
                  <a:schemeClr val="accent2">
                    <a:lumMod val="50000"/>
                  </a:schemeClr>
                </a:solidFill>
                <a:effectLst/>
                <a:latin typeface="+mn-lt"/>
              </a:rPr>
              <a:t>H</a:t>
            </a:r>
            <a:r>
              <a:rPr lang="en-US" b="1" i="0" baseline="-25000" dirty="0">
                <a:solidFill>
                  <a:schemeClr val="accent2">
                    <a:lumMod val="50000"/>
                  </a:schemeClr>
                </a:solidFill>
                <a:effectLst/>
                <a:latin typeface="+mn-lt"/>
              </a:rPr>
              <a:t>12</a:t>
            </a:r>
            <a:r>
              <a:rPr lang="en-US" b="1" i="0" dirty="0">
                <a:solidFill>
                  <a:schemeClr val="accent2">
                    <a:lumMod val="50000"/>
                  </a:schemeClr>
                </a:solidFill>
                <a:effectLst/>
                <a:latin typeface="+mn-lt"/>
              </a:rPr>
              <a:t>O</a:t>
            </a:r>
            <a:r>
              <a:rPr lang="en-US" b="1" i="0" baseline="-25000" dirty="0">
                <a:solidFill>
                  <a:schemeClr val="accent2">
                    <a:lumMod val="50000"/>
                  </a:schemeClr>
                </a:solidFill>
                <a:effectLst/>
                <a:latin typeface="+mn-lt"/>
              </a:rPr>
              <a:t>6</a:t>
            </a:r>
            <a:r>
              <a:rPr lang="en-US" b="1" i="0" dirty="0">
                <a:solidFill>
                  <a:schemeClr val="accent2">
                    <a:lumMod val="50000"/>
                  </a:schemeClr>
                </a:solidFill>
                <a:effectLst/>
                <a:latin typeface="+mn-lt"/>
              </a:rPr>
              <a:t> + 6O</a:t>
            </a:r>
            <a:r>
              <a:rPr lang="en-US" b="1" i="0" baseline="-25000" dirty="0">
                <a:solidFill>
                  <a:schemeClr val="accent2">
                    <a:lumMod val="50000"/>
                  </a:schemeClr>
                </a:solidFill>
                <a:effectLst/>
                <a:latin typeface="+mn-lt"/>
              </a:rPr>
              <a:t>2</a:t>
            </a:r>
            <a:endParaRPr lang="en-US" dirty="0"/>
          </a:p>
          <a:p>
            <a:r>
              <a:rPr lang="en-US" dirty="0"/>
              <a:t>Uses: light energy, water</a:t>
            </a:r>
          </a:p>
          <a:p>
            <a:r>
              <a:rPr lang="en-US" dirty="0"/>
              <a:t>Produces: ATP, NADPH, oxygen</a:t>
            </a:r>
          </a:p>
        </p:txBody>
      </p:sp>
      <p:pic>
        <p:nvPicPr>
          <p:cNvPr id="4" name="Picture 2">
            <a:extLst>
              <a:ext uri="{FF2B5EF4-FFF2-40B4-BE49-F238E27FC236}">
                <a16:creationId xmlns:a16="http://schemas.microsoft.com/office/drawing/2014/main" id="{9D3701CC-6302-3F5B-46E4-7480CEDA48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 t="52525" r="9279" b="7963"/>
          <a:stretch/>
        </p:blipFill>
        <p:spPr bwMode="auto">
          <a:xfrm>
            <a:off x="3779547" y="1369219"/>
            <a:ext cx="5364453"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67243"/>
      </p:ext>
    </p:extLst>
  </p:cSld>
  <p:clrMapOvr>
    <a:masterClrMapping/>
  </p:clrMapOvr>
  <mc:AlternateContent xmlns:mc="http://schemas.openxmlformats.org/markup-compatibility/2006" xmlns:p14="http://schemas.microsoft.com/office/powerpoint/2010/main">
    <mc:Choice Requires="p14">
      <p:transition spd="slow" p14:dur="2000" advTm="114143"/>
    </mc:Choice>
    <mc:Fallback xmlns="">
      <p:transition spd="slow" advTm="114143"/>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kyShapesVTI">
  <a:themeElements>
    <a:clrScheme name="Custom 15">
      <a:dk1>
        <a:srgbClr val="000000"/>
      </a:dk1>
      <a:lt1>
        <a:srgbClr val="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AP Study Font">
      <a:majorFont>
        <a:latin typeface="Kalam Bold"/>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AP Bio 3.4</Template>
  <TotalTime>1064</TotalTime>
  <Words>755</Words>
  <Application>Microsoft Office PowerPoint</Application>
  <PresentationFormat>On-screen Show (16:9)</PresentationFormat>
  <Paragraphs>66</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Kalam</vt:lpstr>
      <vt:lpstr>Fredericka the Great</vt:lpstr>
      <vt:lpstr>Cambria</vt:lpstr>
      <vt:lpstr>Arial</vt:lpstr>
      <vt:lpstr>Simple Light</vt:lpstr>
      <vt:lpstr>FunkyShapesVTI</vt:lpstr>
      <vt:lpstr>AP BIO</vt:lpstr>
      <vt:lpstr>Objectives</vt:lpstr>
      <vt:lpstr>Photosynthesis: Preview</vt:lpstr>
      <vt:lpstr>The Chloroplast</vt:lpstr>
      <vt:lpstr>Light Dependent Reactions: Energy Production</vt:lpstr>
      <vt:lpstr>Photosystem 11</vt:lpstr>
      <vt:lpstr>ETC</vt:lpstr>
      <vt:lpstr>Photosystem 1</vt:lpstr>
      <vt:lpstr>Total Light Dependent Reactions</vt:lpstr>
      <vt:lpstr>Light-Independent Reactions (Glucose Production)</vt:lpstr>
      <vt:lpstr>The Calvin Cycle</vt:lpstr>
      <vt:lpstr>Photosynthesis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Karpoukhin</dc:creator>
  <cp:lastModifiedBy>Daniel Karpoukhin</cp:lastModifiedBy>
  <cp:revision>32</cp:revision>
  <dcterms:created xsi:type="dcterms:W3CDTF">2024-11-26T23:47:15Z</dcterms:created>
  <dcterms:modified xsi:type="dcterms:W3CDTF">2025-08-15T05:00:08Z</dcterms:modified>
</cp:coreProperties>
</file>