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9"/>
  </p:notesMasterIdLst>
  <p:handoutMasterIdLst>
    <p:handoutMasterId r:id="rId10"/>
  </p:handoutMasterIdLst>
  <p:sldIdLst>
    <p:sldId id="267" r:id="rId3"/>
    <p:sldId id="268" r:id="rId4"/>
    <p:sldId id="274" r:id="rId5"/>
    <p:sldId id="275" r:id="rId6"/>
    <p:sldId id="276" r:id="rId7"/>
    <p:sldId id="273" r:id="rId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Fredericka the Great" panose="02000000000000000000" pitchFamily="2" charset="0"/>
      <p:regular r:id="rId15"/>
    </p:embeddedFont>
    <p:embeddedFont>
      <p:font typeface="Kalam" panose="02000000000000000000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301" autoAdjust="0"/>
  </p:normalViewPr>
  <p:slideViewPr>
    <p:cSldViewPr snapToGrid="0">
      <p:cViewPr varScale="1">
        <p:scale>
          <a:sx n="89" d="100"/>
          <a:sy n="89" d="100"/>
        </p:scale>
        <p:origin x="1310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8F97BC-3C0A-98CE-2635-4F6753474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5A845-5078-9E47-EBD5-61885490B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996E-0320-4680-871D-1D3D840632F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95DEF-C59A-8690-8306-9C578C5F93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7AA1B-E79A-8D56-980E-AC52FFBAAC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3C1E-B61C-4740-B395-2C6B77C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 high vs too low</a:t>
            </a:r>
          </a:p>
          <a:p>
            <a:r>
              <a:rPr lang="en-US" dirty="0"/>
              <a:t>Enzymes also use feedback inhibition – happens at molecular level</a:t>
            </a:r>
          </a:p>
        </p:txBody>
      </p:sp>
    </p:spTree>
    <p:extLst>
      <p:ext uri="{BB962C8B-B14F-4D97-AF65-F5344CB8AC3E}">
        <p14:creationId xmlns:p14="http://schemas.microsoft.com/office/powerpoint/2010/main" val="2183320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24" name="Google Shape;224;p27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237" name="Google Shape;237;p28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51" name="Google Shape;251;p29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04" name="Google Shape;304;p33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18" name="Google Shape;318;p34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4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31" name="Google Shape;331;p35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5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047674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377475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161922" y="599240"/>
            <a:ext cx="3727692" cy="289154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1533726" y="736515"/>
            <a:ext cx="3081420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5400"/>
              <a:buFont typeface="Fredericka the Great"/>
              <a:buNone/>
            </a:pPr>
            <a:r>
              <a:rPr lang="en" sz="54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100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368164" y="2027533"/>
            <a:ext cx="3412544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39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4.4: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2600" b="1" dirty="0">
                <a:solidFill>
                  <a:srgbClr val="134F5C"/>
                </a:solidFill>
                <a:latin typeface="Kalam"/>
                <a:cs typeface="Kalam"/>
                <a:sym typeface="Kalam"/>
              </a:rPr>
              <a:t>Feedback</a:t>
            </a:r>
            <a:endParaRPr sz="2600" dirty="0"/>
          </a:p>
        </p:txBody>
      </p:sp>
      <p:sp>
        <p:nvSpPr>
          <p:cNvPr id="482" name="Google Shape;482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5206852" y="1347422"/>
            <a:ext cx="3707557" cy="162760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7757615" y="4246828"/>
            <a:ext cx="790849" cy="352267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" name="Picture 1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564240A5-9F06-DFD0-CF75-B2C7D35853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39" y="3029344"/>
            <a:ext cx="3446381" cy="1156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9"/>
    </mc:Choice>
    <mc:Fallback xmlns="">
      <p:transition spd="slow" advTm="7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70B61-7442-193B-BB75-85D54FA8F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388" y="273844"/>
            <a:ext cx="5033900" cy="4660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B81B16-9FB7-2C75-074A-BE2E44883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44" y="1728978"/>
            <a:ext cx="2114550" cy="1809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32"/>
    </mc:Choice>
    <mc:Fallback xmlns="">
      <p:transition spd="slow" advTm="250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E176B-96D7-3FD6-2A9F-D5AFCDDE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Homeostasis and Negative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737B2-4D61-019C-523F-A1A59DD4E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3228975" cy="369295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Homeostasis</a:t>
            </a:r>
            <a:r>
              <a:rPr lang="en-US" dirty="0"/>
              <a:t> – the tendency to resist change in order to maintain a steady and stable environment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Negative feedback </a:t>
            </a:r>
            <a:r>
              <a:rPr lang="en-US" dirty="0"/>
              <a:t>loops – counteract changes of values from their set points – oppose stimulus</a:t>
            </a:r>
          </a:p>
          <a:p>
            <a:pPr lvl="1"/>
            <a:r>
              <a:rPr lang="en-US" dirty="0"/>
              <a:t>Most systems have two negative loops</a:t>
            </a:r>
          </a:p>
          <a:p>
            <a:pPr lvl="1"/>
            <a:r>
              <a:rPr lang="en-US" dirty="0"/>
              <a:t>Can affect behavior</a:t>
            </a:r>
          </a:p>
        </p:txBody>
      </p:sp>
      <p:pic>
        <p:nvPicPr>
          <p:cNvPr id="1026" name="Picture 2" descr="Regulation of body temperature">
            <a:extLst>
              <a:ext uri="{FF2B5EF4-FFF2-40B4-BE49-F238E27FC236}">
                <a16:creationId xmlns:a16="http://schemas.microsoft.com/office/drawing/2014/main" id="{4930613C-BE04-449B-82F5-337FCEC5A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840706"/>
            <a:ext cx="52863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43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832"/>
    </mc:Choice>
    <mc:Fallback xmlns="">
      <p:transition spd="slow" advTm="18983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B99DC-D354-A129-062E-D0D3E973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of Blood Sugar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23751-3919-944D-594E-0EB028A1D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268016"/>
            <a:ext cx="3943350" cy="405705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Insulin</a:t>
            </a:r>
            <a:r>
              <a:rPr lang="en-US" dirty="0"/>
              <a:t> – causes blood sugar to be taken up, glucose converted to glycogen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Glucagon</a:t>
            </a:r>
            <a:r>
              <a:rPr lang="en-US" dirty="0"/>
              <a:t> – causes glycogen to be released to increase blood sugar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Diabetes</a:t>
            </a:r>
            <a:r>
              <a:rPr lang="en-US" dirty="0"/>
              <a:t> = not enough insulin production or body doesn’t react to it -&gt; cells don’t get fuel, increased urination and thirst</a:t>
            </a:r>
          </a:p>
        </p:txBody>
      </p:sp>
      <p:pic>
        <p:nvPicPr>
          <p:cNvPr id="2052" name="Picture 4" descr="4. Regulation of Blood Glucose | ATrain Education">
            <a:extLst>
              <a:ext uri="{FF2B5EF4-FFF2-40B4-BE49-F238E27FC236}">
                <a16:creationId xmlns:a16="http://schemas.microsoft.com/office/drawing/2014/main" id="{61D86B11-A777-EE69-9889-BE69E1887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64406"/>
            <a:ext cx="45720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49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73"/>
    </mc:Choice>
    <mc:Fallback xmlns="">
      <p:transition spd="slow" advTm="9947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790F-B5EB-4A03-477D-FC423E8A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DDB42-7C3B-0B9E-FE9D-8A97B4BB5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Positive feedback </a:t>
            </a:r>
            <a:r>
              <a:rPr lang="en-US" dirty="0"/>
              <a:t>loops amplify the signal and move away from the set point</a:t>
            </a:r>
          </a:p>
          <a:p>
            <a:pPr lvl="1"/>
            <a:r>
              <a:rPr lang="en-US" dirty="0"/>
              <a:t>Onset of labor in childbirth</a:t>
            </a:r>
          </a:p>
          <a:p>
            <a:pPr lvl="1"/>
            <a:r>
              <a:rPr lang="en-US" dirty="0"/>
              <a:t>Ripening of fruit (ethylene)</a:t>
            </a:r>
          </a:p>
        </p:txBody>
      </p:sp>
      <p:pic>
        <p:nvPicPr>
          <p:cNvPr id="3074" name="Picture 2" descr="Birth Process | BioNinja">
            <a:extLst>
              <a:ext uri="{FF2B5EF4-FFF2-40B4-BE49-F238E27FC236}">
                <a16:creationId xmlns:a16="http://schemas.microsoft.com/office/drawing/2014/main" id="{89248AFC-6B6C-C6B7-4C52-3C07363AC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46" y="2362718"/>
            <a:ext cx="4510454" cy="278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sitive and Negative Feedback Loops: Explanation and Examples">
            <a:extLst>
              <a:ext uri="{FF2B5EF4-FFF2-40B4-BE49-F238E27FC236}">
                <a16:creationId xmlns:a16="http://schemas.microsoft.com/office/drawing/2014/main" id="{FA1D6A76-D527-1C8C-EEA7-D0A8BA421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3" y="3753108"/>
            <a:ext cx="4399817" cy="126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40"/>
    </mc:Choice>
    <mc:Fallback xmlns="">
      <p:transition spd="slow" advTm="10984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Feedback Review</a:t>
            </a:r>
            <a:endParaRPr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What is homeostasis?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Negative feedback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Positive feedback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3"/>
    </mc:Choice>
    <mc:Fallback xmlns="">
      <p:transition spd="slow" advTm="10323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4.4</Template>
  <TotalTime>549</TotalTime>
  <Words>156</Words>
  <Application>Microsoft Office PowerPoint</Application>
  <PresentationFormat>On-screen Show (16:9)</PresentationFormat>
  <Paragraphs>26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Fredericka the Great</vt:lpstr>
      <vt:lpstr>Kalam</vt:lpstr>
      <vt:lpstr>Cambria</vt:lpstr>
      <vt:lpstr>Arial</vt:lpstr>
      <vt:lpstr>Simple Light</vt:lpstr>
      <vt:lpstr>FunkyShapesVTI</vt:lpstr>
      <vt:lpstr>AP BIO</vt:lpstr>
      <vt:lpstr>Objectives</vt:lpstr>
      <vt:lpstr>Homeostasis and Negative Feedback</vt:lpstr>
      <vt:lpstr>Control of Blood Sugar</vt:lpstr>
      <vt:lpstr>Positive Feedback</vt:lpstr>
      <vt:lpstr>Feedback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17</cp:revision>
  <dcterms:created xsi:type="dcterms:W3CDTF">2025-02-16T07:33:09Z</dcterms:created>
  <dcterms:modified xsi:type="dcterms:W3CDTF">2025-08-15T05:03:28Z</dcterms:modified>
</cp:coreProperties>
</file>