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8" r:id="rId4"/>
    <p:sldId id="274" r:id="rId5"/>
    <p:sldId id="278" r:id="rId6"/>
    <p:sldId id="276" r:id="rId7"/>
    <p:sldId id="277" r:id="rId8"/>
    <p:sldId id="279" r:id="rId9"/>
    <p:sldId id="280" r:id="rId10"/>
    <p:sldId id="273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Fredericka the Great" panose="02000000000000000000" pitchFamily="2" charset="0"/>
      <p:regular r:id="rId18"/>
    </p:embeddedFont>
    <p:embeddedFont>
      <p:font typeface="Kalam" panose="020000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1226" autoAdjust="0"/>
  </p:normalViewPr>
  <p:slideViewPr>
    <p:cSldViewPr snapToGrid="0">
      <p:cViewPr varScale="1">
        <p:scale>
          <a:sx n="102" d="100"/>
          <a:sy n="102" d="100"/>
        </p:scale>
        <p:origin x="965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Chromosome has two chromosomes which become technically 4 sister chromatids</a:t>
            </a:r>
          </a:p>
        </p:txBody>
      </p:sp>
    </p:spTree>
    <p:extLst>
      <p:ext uri="{BB962C8B-B14F-4D97-AF65-F5344CB8AC3E}">
        <p14:creationId xmlns:p14="http://schemas.microsoft.com/office/powerpoint/2010/main" val="334134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Cleavage furrow = animal cell, cell plate = plant cell</a:t>
            </a:r>
          </a:p>
        </p:txBody>
      </p:sp>
    </p:spTree>
    <p:extLst>
      <p:ext uri="{BB962C8B-B14F-4D97-AF65-F5344CB8AC3E}">
        <p14:creationId xmlns:p14="http://schemas.microsoft.com/office/powerpoint/2010/main" val="203365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PMAT</a:t>
            </a:r>
          </a:p>
        </p:txBody>
      </p:sp>
    </p:spTree>
    <p:extLst>
      <p:ext uri="{BB962C8B-B14F-4D97-AF65-F5344CB8AC3E}">
        <p14:creationId xmlns:p14="http://schemas.microsoft.com/office/powerpoint/2010/main" val="230051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3805-246C-462D-6C89-8CBF24636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E124E-68F9-EB9E-6679-B26DE57AF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426E8-18EF-EBA4-0C4A-E0F3B3932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PMAT</a:t>
            </a:r>
          </a:p>
        </p:txBody>
      </p:sp>
    </p:spTree>
    <p:extLst>
      <p:ext uri="{BB962C8B-B14F-4D97-AF65-F5344CB8AC3E}">
        <p14:creationId xmlns:p14="http://schemas.microsoft.com/office/powerpoint/2010/main" val="14522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4.5: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5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Cell Cycle</a:t>
            </a:r>
            <a:endParaRPr sz="35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D47E2E94-8C6D-C3DB-76D7-F6232CC3D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39" y="3029344"/>
            <a:ext cx="3446381" cy="115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8"/>
    </mc:Choice>
    <mc:Fallback xmlns="">
      <p:transition spd="slow" advTm="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0FCD4-ED46-3165-C3CA-DF1EE9EE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" y="1010705"/>
            <a:ext cx="3837569" cy="374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A30DA-8393-C103-E2D9-BEA4C5034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546" y="1010705"/>
            <a:ext cx="3585110" cy="3464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28E898-0EBA-7113-285D-360533F13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912" y="951319"/>
            <a:ext cx="1575681" cy="3643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96"/>
    </mc:Choice>
    <mc:Fallback xmlns="">
      <p:transition spd="slow" advTm="404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E696-3804-2460-3FC6-CF754C15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FDBDB-8CD2-62D5-F8CC-B4350E33D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cycle </a:t>
            </a:r>
            <a:r>
              <a:rPr lang="en-US" dirty="0"/>
              <a:t>– the life of a cell from formation (from a dividing parent cell) until it divides itself</a:t>
            </a:r>
          </a:p>
          <a:p>
            <a:r>
              <a:rPr lang="en-US" dirty="0"/>
              <a:t>90% of the cell cycle (which doesn’t involve dividing) is known 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interphase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G1 phase</a:t>
            </a:r>
            <a:r>
              <a:rPr lang="en-US" dirty="0"/>
              <a:t> – cell grows and carries out cellular function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phase </a:t>
            </a:r>
            <a:r>
              <a:rPr lang="en-US" dirty="0"/>
              <a:t>– duplicates its chromosomes (its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genome</a:t>
            </a:r>
            <a:r>
              <a:rPr lang="en-US" dirty="0"/>
              <a:t> – genetic information)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G2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phase </a:t>
            </a:r>
            <a:r>
              <a:rPr lang="en-US" dirty="0"/>
              <a:t>– cell continues growth </a:t>
            </a:r>
          </a:p>
          <a:p>
            <a:r>
              <a:rPr lang="en-US" dirty="0"/>
              <a:t>The cell needs to have enough resources to double all of its organelles in preparation for division and synthesize proteins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D2EB96-DD8F-513B-55EC-3027DA97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80" y="15114"/>
            <a:ext cx="2466120" cy="13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4"/>
    </mc:Choice>
    <mc:Fallback xmlns="">
      <p:transition spd="slow" advTm="821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582C-13DD-9A62-7AD4-2066B524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F581-1F9A-60D6-1F2C-939E38BB7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cell can enter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G0</a:t>
            </a:r>
            <a:r>
              <a:rPr lang="en-US" dirty="0"/>
              <a:t>, where it no longer moves through the cell cycle</a:t>
            </a:r>
          </a:p>
          <a:p>
            <a:pPr lvl="1"/>
            <a:r>
              <a:rPr lang="en-US" dirty="0"/>
              <a:t>Some cells can leave G0 and continue through the cell cycle if necessary (liver cells)</a:t>
            </a:r>
          </a:p>
          <a:p>
            <a:pPr lvl="1"/>
            <a:r>
              <a:rPr lang="en-US" dirty="0"/>
              <a:t>Muscle cells and neurons</a:t>
            </a:r>
          </a:p>
          <a:p>
            <a:pPr marL="1397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G0 Phase | Open Textbooks for Hong Kong">
            <a:extLst>
              <a:ext uri="{FF2B5EF4-FFF2-40B4-BE49-F238E27FC236}">
                <a16:creationId xmlns:a16="http://schemas.microsoft.com/office/drawing/2014/main" id="{77E98CC5-52A2-DC3C-7DE0-4CF4986F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816103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42"/>
    </mc:Choice>
    <mc:Fallback xmlns="">
      <p:transition spd="slow" advTm="417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7BB2-E3BB-7F45-51D9-27F7506D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90E78-9105-7326-0478-D9C87F17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18" y="1058972"/>
            <a:ext cx="9051681" cy="3263504"/>
          </a:xfrm>
        </p:spPr>
        <p:txBody>
          <a:bodyPr/>
          <a:lstStyle/>
          <a:p>
            <a:r>
              <a:rPr lang="en-US" dirty="0"/>
              <a:t>Mitosis is involved in growth, tissue repair, and asexual reproduction (forming an exact copy of parent)</a:t>
            </a:r>
          </a:p>
          <a:p>
            <a:r>
              <a:rPr lang="en-US" dirty="0"/>
              <a:t>Human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somatic</a:t>
            </a:r>
            <a:r>
              <a:rPr lang="en-US" dirty="0"/>
              <a:t> cells (non sex cells) all have 46 chromosomes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diploid</a:t>
            </a:r>
            <a:r>
              <a:rPr lang="en-US" dirty="0"/>
              <a:t> cell) -&gt; cells that emerge from mitosis will also have 46</a:t>
            </a:r>
          </a:p>
          <a:p>
            <a:pPr lvl="1"/>
            <a:r>
              <a:rPr lang="en-US" dirty="0"/>
              <a:t>Sex cells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gametes</a:t>
            </a:r>
            <a:r>
              <a:rPr lang="en-US" dirty="0"/>
              <a:t>) have 23 chromosomes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haploid</a:t>
            </a:r>
            <a:r>
              <a:rPr lang="en-US" dirty="0"/>
              <a:t> cells</a:t>
            </a:r>
          </a:p>
        </p:txBody>
      </p:sp>
      <p:pic>
        <p:nvPicPr>
          <p:cNvPr id="3074" name="Picture 2" descr="Sister Chromatids: Formation, Separation, Functions">
            <a:extLst>
              <a:ext uri="{FF2B5EF4-FFF2-40B4-BE49-F238E27FC236}">
                <a16:creationId xmlns:a16="http://schemas.microsoft.com/office/drawing/2014/main" id="{16C1ACE1-6F89-73A7-2470-AF116C04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82" y="2893200"/>
            <a:ext cx="4229100" cy="22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0683CC-1198-4B06-BFE8-AC8B612F3D88}"/>
              </a:ext>
            </a:extLst>
          </p:cNvPr>
          <p:cNvSpPr txBox="1">
            <a:spLocks/>
          </p:cNvSpPr>
          <p:nvPr/>
        </p:nvSpPr>
        <p:spPr>
          <a:xfrm>
            <a:off x="92319" y="2742195"/>
            <a:ext cx="4730263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dirty="0"/>
              <a:t>During S phase, each chromosome will become two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sister chromatids </a:t>
            </a:r>
            <a:r>
              <a:rPr lang="en-US" dirty="0"/>
              <a:t>attached by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centromere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8103E-7972-3EDD-D881-6D63A71A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82" y="3742778"/>
            <a:ext cx="1740879" cy="13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85"/>
    </mc:Choice>
    <mc:Fallback xmlns="">
      <p:transition spd="slow" advTm="1535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86AD-0751-2351-9279-FFAF952A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D02-F0E7-7E2C-70BB-608BD9F7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70281"/>
            <a:ext cx="4593981" cy="326350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Mitosis </a:t>
            </a:r>
            <a:r>
              <a:rPr lang="en-US" dirty="0"/>
              <a:t>– the division of the cell’s nucleus (followed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cytokinesis</a:t>
            </a:r>
            <a:r>
              <a:rPr lang="en-US" dirty="0"/>
              <a:t> – division of the cell’s cytoplasm)</a:t>
            </a:r>
          </a:p>
          <a:p>
            <a:pPr lvl="1"/>
            <a:r>
              <a:rPr lang="en-US" dirty="0"/>
              <a:t>Cytokinesis happens via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cleavage furrow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plate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Binary fission </a:t>
            </a:r>
            <a:r>
              <a:rPr lang="en-US" dirty="0"/>
              <a:t>– prokaryotes divide via this method; the one strand of DNA duplicates, cell just elongates and then cytokinesis</a:t>
            </a:r>
          </a:p>
        </p:txBody>
      </p:sp>
      <p:pic>
        <p:nvPicPr>
          <p:cNvPr id="4098" name="Picture 2" descr="The Cell Cycle — The Biology Primer">
            <a:extLst>
              <a:ext uri="{FF2B5EF4-FFF2-40B4-BE49-F238E27FC236}">
                <a16:creationId xmlns:a16="http://schemas.microsoft.com/office/drawing/2014/main" id="{717375FF-D49D-F624-9BC9-D838D7A4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16" y="545123"/>
            <a:ext cx="2848623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ytokinesis | Biology for Majors I">
            <a:extLst>
              <a:ext uri="{FF2B5EF4-FFF2-40B4-BE49-F238E27FC236}">
                <a16:creationId xmlns:a16="http://schemas.microsoft.com/office/drawing/2014/main" id="{E74906A4-FF55-1528-42DB-61DD88D6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2" y="4004368"/>
            <a:ext cx="4593981" cy="11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31"/>
    </mc:Choice>
    <mc:Fallback xmlns="">
      <p:transition spd="slow" advTm="1008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F3CE-3EBA-3D02-5385-5B347B65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Mitosis: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F6ABA-7C52-71A5-2F2E-FAE0A0DB8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Prophase</a:t>
            </a:r>
            <a:r>
              <a:rPr lang="en-US" dirty="0"/>
              <a:t> – chromatin -&gt; chromosomes, nucleus fragments,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mitotic spindle </a:t>
            </a:r>
            <a:r>
              <a:rPr lang="en-US" dirty="0"/>
              <a:t>forms (microtubules from spindle attach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kinetochores</a:t>
            </a:r>
            <a:r>
              <a:rPr lang="en-US" dirty="0"/>
              <a:t> of chromatids)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Metaphase</a:t>
            </a:r>
            <a:r>
              <a:rPr lang="en-US" dirty="0"/>
              <a:t> – all chromosomes are lined up in center at metaphase plate attached to microtubules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Anaphase</a:t>
            </a:r>
            <a:r>
              <a:rPr lang="en-US" dirty="0"/>
              <a:t> – sister chromatids get separated by the microtubules -&gt; two equal genomes on each side of cell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Telophase</a:t>
            </a:r>
            <a:r>
              <a:rPr lang="en-US" dirty="0"/>
              <a:t> – Nuclei reform and then cytokinesis</a:t>
            </a:r>
          </a:p>
        </p:txBody>
      </p:sp>
    </p:spTree>
    <p:extLst>
      <p:ext uri="{BB962C8B-B14F-4D97-AF65-F5344CB8AC3E}">
        <p14:creationId xmlns:p14="http://schemas.microsoft.com/office/powerpoint/2010/main" val="20967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58"/>
    </mc:Choice>
    <mc:Fallback xmlns="">
      <p:transition spd="slow" advTm="1184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79A7E-90DF-4260-422A-5A8BFA76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CCE1-9999-D650-7A06-3EA489AD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Mitosis: Steps Diagram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D9373-7FAD-7815-E09E-82CECF32D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itosis | BioNinja">
            <a:extLst>
              <a:ext uri="{FF2B5EF4-FFF2-40B4-BE49-F238E27FC236}">
                <a16:creationId xmlns:a16="http://schemas.microsoft.com/office/drawing/2014/main" id="{1C9C67CE-DDC5-4DF6-AF3F-B98EF83D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91407"/>
            <a:ext cx="81724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3"/>
    </mc:Choice>
    <mc:Fallback xmlns="">
      <p:transition spd="slow" advTm="381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Cell Cycle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Cell cycle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G0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Mitosis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0"/>
    </mc:Choice>
    <mc:Fallback xmlns="">
      <p:transition spd="slow" advTm="1469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4.5</Template>
  <TotalTime>2011</TotalTime>
  <Words>361</Words>
  <Application>Microsoft Office PowerPoint</Application>
  <PresentationFormat>On-screen Show (16:9)</PresentationFormat>
  <Paragraphs>41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Fredericka the Great</vt:lpstr>
      <vt:lpstr>Kalam</vt:lpstr>
      <vt:lpstr>Cambria</vt:lpstr>
      <vt:lpstr>Arial</vt:lpstr>
      <vt:lpstr>Simple Light</vt:lpstr>
      <vt:lpstr>FunkyShapesVTI</vt:lpstr>
      <vt:lpstr>AP BIO</vt:lpstr>
      <vt:lpstr>Objectives</vt:lpstr>
      <vt:lpstr>Cell Cycle</vt:lpstr>
      <vt:lpstr>G0</vt:lpstr>
      <vt:lpstr>DNA Replication</vt:lpstr>
      <vt:lpstr>Mitosis: Overview</vt:lpstr>
      <vt:lpstr>Mitosis: Steps</vt:lpstr>
      <vt:lpstr>Mitosis: Steps Diagram</vt:lpstr>
      <vt:lpstr>Cell Cycle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29</cp:revision>
  <dcterms:created xsi:type="dcterms:W3CDTF">2025-03-08T17:40:49Z</dcterms:created>
  <dcterms:modified xsi:type="dcterms:W3CDTF">2025-08-15T05:04:05Z</dcterms:modified>
</cp:coreProperties>
</file>