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4" r:id="rId5"/>
    <p:sldId id="275" r:id="rId6"/>
    <p:sldId id="276" r:id="rId7"/>
    <p:sldId id="273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Fredericka the Great" panose="02000000000000000000" pitchFamily="2" charset="0"/>
      <p:regular r:id="rId15"/>
    </p:embeddedFont>
    <p:embeddedFont>
      <p:font typeface="Kalam" panose="020000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26" autoAdjust="0"/>
  </p:normalViewPr>
  <p:slideViewPr>
    <p:cSldViewPr snapToGrid="0">
      <p:cViewPr varScale="1">
        <p:scale>
          <a:sx n="102" d="100"/>
          <a:sy n="102" d="100"/>
        </p:scale>
        <p:origin x="92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4.6: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28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Regulation of Cell Cycle</a:t>
            </a:r>
            <a:endParaRPr sz="28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A5D6D689-92B6-8FCC-45F9-02E391C75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39" y="3029344"/>
            <a:ext cx="3446381" cy="1156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8"/>
    </mc:Choice>
    <mc:Fallback xmlns="">
      <p:transition spd="slow" advTm="8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1DEAB-2DCF-3EB5-1022-EE3906C27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547" y="770930"/>
            <a:ext cx="4916362" cy="3953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71868A-E6EC-A587-F3B9-28E1FAF9C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91" y="1838151"/>
            <a:ext cx="2028825" cy="181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5"/>
    </mc:Choice>
    <mc:Fallback xmlns="">
      <p:transition spd="slow" advTm="302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5DBE-4A92-E323-5694-619A3EC8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 Control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BB545-EB46-3ECA-A060-41DEC1DE2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79996"/>
            <a:ext cx="7886700" cy="3263504"/>
          </a:xfrm>
        </p:spPr>
        <p:txBody>
          <a:bodyPr/>
          <a:lstStyle/>
          <a:p>
            <a:r>
              <a:rPr lang="en-US" dirty="0"/>
              <a:t>There are certain checkpoints during the cell cycle that check whether certain conditions are met before the next stage can occur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G1 phase checkpoint </a:t>
            </a:r>
            <a:r>
              <a:rPr lang="en-US" dirty="0"/>
              <a:t>– is the DNA correct; can the cell keep growing and have enough energy to continue in the cycle?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G2 phase checkpoint </a:t>
            </a:r>
            <a:r>
              <a:rPr lang="en-US" dirty="0"/>
              <a:t>– has all DNA been replicated properly?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 phase checkpoint </a:t>
            </a:r>
            <a:r>
              <a:rPr lang="en-US" dirty="0"/>
              <a:t>– have all chromatids been attached to microtubules properly?</a:t>
            </a:r>
          </a:p>
          <a:p>
            <a:r>
              <a:rPr lang="en-US" dirty="0"/>
              <a:t>If G1 checkpoint failed, cell gets sent to G0</a:t>
            </a:r>
          </a:p>
        </p:txBody>
      </p:sp>
      <p:pic>
        <p:nvPicPr>
          <p:cNvPr id="1026" name="Picture 2" descr="Cell Checkpoints | BioNinja">
            <a:extLst>
              <a:ext uri="{FF2B5EF4-FFF2-40B4-BE49-F238E27FC236}">
                <a16:creationId xmlns:a16="http://schemas.microsoft.com/office/drawing/2014/main" id="{D1C32A38-087E-A3EF-F78B-52DD1090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20" y="0"/>
            <a:ext cx="3224880" cy="18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82"/>
    </mc:Choice>
    <mc:Fallback xmlns="">
      <p:transition spd="slow" advTm="1040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5997-D1FA-C652-D333-6916CF77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CDK and Growth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FB261-987B-3E25-0395-416AEB3BE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 cycle controlled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cyclin-dependent kinases </a:t>
            </a:r>
            <a:r>
              <a:rPr lang="en-US" dirty="0"/>
              <a:t>– active only when connected to cyclin proteins</a:t>
            </a:r>
          </a:p>
          <a:p>
            <a:pPr lvl="1"/>
            <a:r>
              <a:rPr lang="en-US" dirty="0"/>
              <a:t>Specific CDK complexes give the go ahead at G1 and G2 checkpoints</a:t>
            </a:r>
          </a:p>
          <a:p>
            <a:pPr lvl="1"/>
            <a:r>
              <a:rPr lang="en-US" dirty="0"/>
              <a:t>If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growth factors </a:t>
            </a:r>
            <a:r>
              <a:rPr lang="en-US" dirty="0"/>
              <a:t>are present, then other cells will be stimulated to divide – enough nutrients for more cells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Density-dependent inhibition </a:t>
            </a:r>
            <a:r>
              <a:rPr lang="en-US" dirty="0"/>
              <a:t>– crowded cells stop dividing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Anchorage dependency </a:t>
            </a:r>
            <a:r>
              <a:rPr lang="en-US" dirty="0"/>
              <a:t>– normal cells must be anchored to something to divide</a:t>
            </a:r>
          </a:p>
        </p:txBody>
      </p:sp>
    </p:spTree>
    <p:extLst>
      <p:ext uri="{BB962C8B-B14F-4D97-AF65-F5344CB8AC3E}">
        <p14:creationId xmlns:p14="http://schemas.microsoft.com/office/powerpoint/2010/main" val="34871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92"/>
    </mc:Choice>
    <mc:Fallback xmlns="">
      <p:transition spd="slow" advTm="766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B326-D1F3-3A46-BFE5-6290F393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A1F0D-0281-E7C2-03A8-BB240E250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832" y="939998"/>
            <a:ext cx="5205373" cy="4203502"/>
          </a:xfrm>
        </p:spPr>
        <p:txBody>
          <a:bodyPr>
            <a:normAutofit/>
          </a:bodyPr>
          <a:lstStyle/>
          <a:p>
            <a:r>
              <a:rPr lang="en-US" dirty="0"/>
              <a:t>Cancer cells have no limits on division – are not density dependent, don’t care about anchorage, will divide even if DNA mutations, will steal resources from other cells to divide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Tumor</a:t>
            </a:r>
            <a:r>
              <a:rPr lang="en-US" dirty="0"/>
              <a:t> – mass of abnormal cells within normal tissue</a:t>
            </a:r>
          </a:p>
          <a:p>
            <a:pPr lvl="1"/>
            <a:r>
              <a:rPr lang="en-US" dirty="0"/>
              <a:t>If remain at original site =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benign</a:t>
            </a:r>
          </a:p>
          <a:p>
            <a:pPr lvl="1"/>
            <a:r>
              <a:rPr lang="en-US" dirty="0"/>
              <a:t>If can invade and survive at new sites =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malignant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Metastasis</a:t>
            </a:r>
            <a:r>
              <a:rPr lang="en-US" dirty="0"/>
              <a:t> – when cells separate from malignant tumor and travel to other parts of the body</a:t>
            </a:r>
          </a:p>
        </p:txBody>
      </p:sp>
      <p:pic>
        <p:nvPicPr>
          <p:cNvPr id="2050" name="Picture 2" descr="Cells with mutations in pathways controlling cyclins, CDKs, or other aspects of the cell cycle can often become cancerous">
            <a:extLst>
              <a:ext uri="{FF2B5EF4-FFF2-40B4-BE49-F238E27FC236}">
                <a16:creationId xmlns:a16="http://schemas.microsoft.com/office/drawing/2014/main" id="{0B31DC2D-7E87-3FF2-FED8-E0BBDD94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5" y="1496861"/>
            <a:ext cx="3372795" cy="33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11"/>
    </mc:Choice>
    <mc:Fallback xmlns="">
      <p:transition spd="slow" advTm="717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Regulation of Cell Cycle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Checkpoints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CDK Cycle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Cancer cells and why they’re “immortal”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91"/>
    </mc:Choice>
    <mc:Fallback xmlns="">
      <p:transition spd="slow" advTm="25491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4.6</Template>
  <TotalTime>1348</TotalTime>
  <Words>257</Words>
  <Application>Microsoft Office PowerPoint</Application>
  <PresentationFormat>On-screen Show (16:9)</PresentationFormat>
  <Paragraphs>29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Fredericka the Great</vt:lpstr>
      <vt:lpstr>Kalam</vt:lpstr>
      <vt:lpstr>Cambria</vt:lpstr>
      <vt:lpstr>Arial</vt:lpstr>
      <vt:lpstr>Simple Light</vt:lpstr>
      <vt:lpstr>FunkyShapesVTI</vt:lpstr>
      <vt:lpstr>AP BIO</vt:lpstr>
      <vt:lpstr>Objectives</vt:lpstr>
      <vt:lpstr>Cell Cycle Control System</vt:lpstr>
      <vt:lpstr>CDK and Growth Factors</vt:lpstr>
      <vt:lpstr>Cancer</vt:lpstr>
      <vt:lpstr>Regulation of Cell Cycle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12</cp:revision>
  <dcterms:created xsi:type="dcterms:W3CDTF">2025-03-08T17:43:03Z</dcterms:created>
  <dcterms:modified xsi:type="dcterms:W3CDTF">2025-08-15T05:04:22Z</dcterms:modified>
</cp:coreProperties>
</file>