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7" r:id="rId2"/>
    <p:sldId id="268" r:id="rId3"/>
    <p:sldId id="279" r:id="rId4"/>
    <p:sldId id="276" r:id="rId5"/>
    <p:sldId id="280" r:id="rId6"/>
    <p:sldId id="281" r:id="rId7"/>
    <p:sldId id="282" r:id="rId8"/>
    <p:sldId id="278" r:id="rId9"/>
    <p:sldId id="277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9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3C261-7DC1-42C5-8EB8-E9FA3CD189A7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6D141-2D46-438D-BECE-9D925A61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4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c8773d891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2c8773d8918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0" name="Google Shape;470;g2c8773d8918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c8773d8918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g2c8773d8918_4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8" name="Google Shape;498;g2c8773d8918_4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Chromosome has two chromosomes which become technically 4 sister chromatids</a:t>
            </a:r>
          </a:p>
        </p:txBody>
      </p:sp>
    </p:spTree>
    <p:extLst>
      <p:ext uri="{BB962C8B-B14F-4D97-AF65-F5344CB8AC3E}">
        <p14:creationId xmlns:p14="http://schemas.microsoft.com/office/powerpoint/2010/main" val="3341347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c8773d8918_4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g2c8773d8918_4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9" name="Google Shape;539;g2c8773d8918_4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6000" b="1" cap="none"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cap="none"/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11" name="Google Shape;211;p26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12" name="Google Shape;212;p2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17" name="Google Shape;217;p2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20" name="Google Shape;220;p26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5984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331" name="Google Shape;331;p35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32" name="Google Shape;332;p35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37" name="Google Shape;337;p3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40" name="Google Shape;340;p35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2763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344" name="Google Shape;344;p36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45" name="Google Shape;345;p3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50" name="Google Shape;350;p3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53" name="Google Shape;353;p36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118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24" name="Google Shape;224;p27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25" name="Google Shape;225;p2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30" name="Google Shape;230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33" name="Google Shape;233;p27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509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grpSp>
        <p:nvGrpSpPr>
          <p:cNvPr id="237" name="Google Shape;237;p28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38" name="Google Shape;238;p2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3" name="Google Shape;243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46" name="Google Shape;246;p28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6055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51" name="Google Shape;251;p29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52" name="Google Shape;252;p29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7" name="Google Shape;257;p2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60" name="Google Shape;260;p29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0063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264" name="Google Shape;264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67" name="Google Shape;267;p30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68" name="Google Shape;268;p30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3" name="Google Shape;273;p3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76" name="Google Shape;276;p30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6720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279" name="Google Shape;279;p31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80" name="Google Shape;280;p31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5" name="Google Shape;285;p3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88" name="Google Shape;288;p31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8382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32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91" name="Google Shape;291;p32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96" name="Google Shape;296;p3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99" name="Google Shape;299;p32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8370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33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endParaRPr/>
          </a:p>
        </p:txBody>
      </p:sp>
      <p:sp>
        <p:nvSpPr>
          <p:cNvPr id="303" name="Google Shape;303;p33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grpSp>
        <p:nvGrpSpPr>
          <p:cNvPr id="304" name="Google Shape;304;p33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05" name="Google Shape;305;p33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0" name="Google Shape;310;p3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13" name="Google Shape;313;p33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1942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4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34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grpSp>
        <p:nvGrpSpPr>
          <p:cNvPr id="318" name="Google Shape;318;p34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19" name="Google Shape;319;p34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24" name="Google Shape;324;p3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27" name="Google Shape;327;p34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3636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99785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3" name="Google Shape;473;p48"/>
          <p:cNvSpPr/>
          <p:nvPr/>
        </p:nvSpPr>
        <p:spPr>
          <a:xfrm>
            <a:off x="1656624" y="901770"/>
            <a:ext cx="4970256" cy="3855397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4" name="Google Shape;474;p48"/>
          <p:cNvSpPr/>
          <p:nvPr/>
        </p:nvSpPr>
        <p:spPr>
          <a:xfrm>
            <a:off x="1656624" y="901770"/>
            <a:ext cx="4970256" cy="3855397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5" name="Google Shape;475;p48"/>
          <p:cNvSpPr/>
          <p:nvPr/>
        </p:nvSpPr>
        <p:spPr>
          <a:xfrm>
            <a:off x="1" y="1"/>
            <a:ext cx="3871489" cy="4096327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80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6" name="Google Shape;476;p48"/>
          <p:cNvSpPr/>
          <p:nvPr/>
        </p:nvSpPr>
        <p:spPr>
          <a:xfrm>
            <a:off x="1" y="1"/>
            <a:ext cx="3871489" cy="4096327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80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7" name="Google Shape;477;p48"/>
          <p:cNvSpPr/>
          <p:nvPr/>
        </p:nvSpPr>
        <p:spPr>
          <a:xfrm>
            <a:off x="0" y="1396899"/>
            <a:ext cx="1861853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48"/>
          <p:cNvSpPr/>
          <p:nvPr/>
        </p:nvSpPr>
        <p:spPr>
          <a:xfrm>
            <a:off x="0" y="1836633"/>
            <a:ext cx="1861853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9" name="Google Shape;479;p48"/>
          <p:cNvSpPr/>
          <p:nvPr/>
        </p:nvSpPr>
        <p:spPr>
          <a:xfrm>
            <a:off x="1549229" y="798987"/>
            <a:ext cx="4970256" cy="385539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0" name="Google Shape;480;p48"/>
          <p:cNvSpPr txBox="1">
            <a:spLocks noGrp="1"/>
          </p:cNvSpPr>
          <p:nvPr>
            <p:ph type="ctrTitle"/>
          </p:nvPr>
        </p:nvSpPr>
        <p:spPr>
          <a:xfrm>
            <a:off x="2044968" y="982020"/>
            <a:ext cx="4108560" cy="16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b" anchorCtr="0">
            <a:normAutofit/>
          </a:bodyPr>
          <a:lstStyle/>
          <a:p>
            <a:pPr>
              <a:buClr>
                <a:srgbClr val="CC4125"/>
              </a:buClr>
              <a:buSzPts val="5400"/>
            </a:pPr>
            <a:r>
              <a:rPr lang="en" sz="7200" dirty="0">
                <a:solidFill>
                  <a:srgbClr val="CC4125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AP BIO</a:t>
            </a:r>
            <a:endParaRPr sz="1467" dirty="0"/>
          </a:p>
        </p:txBody>
      </p:sp>
      <p:sp>
        <p:nvSpPr>
          <p:cNvPr id="481" name="Google Shape;481;p48"/>
          <p:cNvSpPr txBox="1">
            <a:spLocks noGrp="1"/>
          </p:cNvSpPr>
          <p:nvPr>
            <p:ph type="subTitle" idx="1"/>
          </p:nvPr>
        </p:nvSpPr>
        <p:spPr>
          <a:xfrm>
            <a:off x="1824219" y="2703377"/>
            <a:ext cx="4550059" cy="16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0" indent="0">
              <a:spcBef>
                <a:spcPts val="0"/>
              </a:spcBef>
              <a:buClr>
                <a:srgbClr val="134F5C"/>
              </a:buClr>
              <a:buSzPts val="3900"/>
            </a:pPr>
            <a:r>
              <a:rPr lang="en" sz="52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TOPIC 5.1:</a:t>
            </a:r>
          </a:p>
          <a:p>
            <a:pPr marL="0" indent="0">
              <a:spcBef>
                <a:spcPts val="0"/>
              </a:spcBef>
              <a:buClr>
                <a:srgbClr val="134F5C"/>
              </a:buClr>
              <a:buSzPts val="3900"/>
            </a:pPr>
            <a:r>
              <a:rPr lang="en" sz="4667" b="1" dirty="0">
                <a:solidFill>
                  <a:srgbClr val="134F5C"/>
                </a:solidFill>
                <a:latin typeface="Kalam"/>
                <a:cs typeface="Kalam"/>
                <a:sym typeface="Kalam"/>
              </a:rPr>
              <a:t>Meiosis</a:t>
            </a:r>
            <a:endParaRPr sz="4667" dirty="0"/>
          </a:p>
        </p:txBody>
      </p:sp>
      <p:sp>
        <p:nvSpPr>
          <p:cNvPr id="482" name="Google Shape;482;p48"/>
          <p:cNvSpPr/>
          <p:nvPr/>
        </p:nvSpPr>
        <p:spPr>
          <a:xfrm>
            <a:off x="1366115" y="3453762"/>
            <a:ext cx="319941" cy="319941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3" name="Google Shape;483;p48"/>
          <p:cNvSpPr/>
          <p:nvPr/>
        </p:nvSpPr>
        <p:spPr>
          <a:xfrm>
            <a:off x="1366115" y="3453762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84" name="Google Shape;484;p48" descr="Green patterned leaves"/>
          <p:cNvPicPr preferRelativeResize="0"/>
          <p:nvPr/>
        </p:nvPicPr>
        <p:blipFill rotWithShape="1">
          <a:blip r:embed="rId3">
            <a:alphaModFix/>
          </a:blip>
          <a:srcRect t="18158" r="1" b="15675"/>
          <a:stretch/>
        </p:blipFill>
        <p:spPr>
          <a:xfrm>
            <a:off x="6942470" y="1796564"/>
            <a:ext cx="4943409" cy="2170137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8"/>
          <p:cNvSpPr/>
          <p:nvPr/>
        </p:nvSpPr>
        <p:spPr>
          <a:xfrm>
            <a:off x="8068715" y="982020"/>
            <a:ext cx="622472" cy="622472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6" name="Google Shape;486;p48"/>
          <p:cNvSpPr/>
          <p:nvPr/>
        </p:nvSpPr>
        <p:spPr>
          <a:xfrm>
            <a:off x="8068715" y="982020"/>
            <a:ext cx="622472" cy="622472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7" name="Google Shape;487;p48"/>
          <p:cNvSpPr/>
          <p:nvPr/>
        </p:nvSpPr>
        <p:spPr>
          <a:xfrm>
            <a:off x="9983019" y="4738592"/>
            <a:ext cx="2208981" cy="211940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8" name="Google Shape;488;p48"/>
          <p:cNvSpPr/>
          <p:nvPr/>
        </p:nvSpPr>
        <p:spPr>
          <a:xfrm>
            <a:off x="9983019" y="4738592"/>
            <a:ext cx="2208981" cy="211940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89" name="Google Shape;489;p48"/>
          <p:cNvGrpSpPr/>
          <p:nvPr/>
        </p:nvGrpSpPr>
        <p:grpSpPr>
          <a:xfrm>
            <a:off x="10343488" y="5662438"/>
            <a:ext cx="1054465" cy="469689"/>
            <a:chOff x="9841624" y="4115729"/>
            <a:chExt cx="602169" cy="268223"/>
          </a:xfrm>
        </p:grpSpPr>
        <p:sp>
          <p:nvSpPr>
            <p:cNvPr id="490" name="Google Shape;490;p4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1" name="Google Shape;491;p4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2" name="Google Shape;492;p4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3" name="Google Shape;493;p4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4" name="Google Shape;494;p4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2" name="Picture 1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3E2CADD6-14CC-097F-F45E-08D87CDBDD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793" y="4117332"/>
            <a:ext cx="4134160" cy="1387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49"/>
    </mc:Choice>
    <mc:Fallback xmlns="">
      <p:transition spd="slow" advTm="79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3300"/>
            </a:pPr>
            <a:r>
              <a:rPr lang="en" sz="4400" b="1" dirty="0">
                <a:latin typeface="Kalam"/>
                <a:ea typeface="Kalam"/>
                <a:cs typeface="Kalam"/>
                <a:sym typeface="Kalam"/>
              </a:rPr>
              <a:t>Meiosis Review</a:t>
            </a:r>
            <a:endParaRPr sz="4400" dirty="0"/>
          </a:p>
        </p:txBody>
      </p:sp>
      <p:sp>
        <p:nvSpPr>
          <p:cNvPr id="542" name="Google Shape;542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507987" indent="-507987">
              <a:spcBef>
                <a:spcPts val="0"/>
              </a:spcBef>
              <a:buSzPts val="2000"/>
              <a:buFont typeface="Kalam"/>
              <a:buAutoNum type="arabicPeriod"/>
            </a:pPr>
            <a:r>
              <a:rPr lang="en-US" sz="2600" dirty="0"/>
              <a:t>Steps of meiosis</a:t>
            </a:r>
          </a:p>
          <a:p>
            <a:pPr marL="507987" indent="-507987">
              <a:spcBef>
                <a:spcPts val="0"/>
              </a:spcBef>
              <a:buSzPts val="2000"/>
              <a:buFont typeface="Kalam"/>
              <a:buAutoNum type="arabicPeriod"/>
            </a:pPr>
            <a:r>
              <a:rPr lang="en-US" sz="2600" dirty="0"/>
              <a:t>How meiosis increases genetic variation</a:t>
            </a:r>
          </a:p>
          <a:p>
            <a:pPr marL="507987" indent="-507987">
              <a:spcBef>
                <a:spcPts val="0"/>
              </a:spcBef>
              <a:buSzPts val="2000"/>
              <a:buFont typeface="Kalam"/>
              <a:buAutoNum type="arabicPeriod"/>
            </a:pPr>
            <a:r>
              <a:rPr lang="en-US" sz="2600" dirty="0"/>
              <a:t>Meiosis vs. mitosis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90"/>
    </mc:Choice>
    <mc:Fallback xmlns="">
      <p:transition spd="slow" advTm="1469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3300"/>
            </a:pPr>
            <a:r>
              <a:rPr lang="en" b="1" dirty="0">
                <a:latin typeface="Kalam"/>
                <a:ea typeface="Kalam"/>
                <a:cs typeface="Kalam"/>
                <a:sym typeface="Kalam"/>
              </a:rPr>
              <a:t>Objectives</a:t>
            </a:r>
            <a:endParaRPr dirty="0"/>
          </a:p>
        </p:txBody>
      </p:sp>
      <p:sp>
        <p:nvSpPr>
          <p:cNvPr id="501" name="Google Shape;501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237061" indent="-50799">
              <a:spcBef>
                <a:spcPts val="0"/>
              </a:spcBef>
              <a:buSzPts val="2100"/>
              <a:buNone/>
            </a:pPr>
            <a:endParaRPr sz="1467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F09E58-ACD8-2AF8-27FD-1DA6E70BD7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379"/>
          <a:stretch>
            <a:fillRect/>
          </a:stretch>
        </p:blipFill>
        <p:spPr>
          <a:xfrm>
            <a:off x="2566075" y="1224093"/>
            <a:ext cx="4757720" cy="53370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62895F-B04A-64F3-D0E8-A55737C1247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23795" y="1903412"/>
            <a:ext cx="4868205" cy="4657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B02A5C-F5B7-C7B2-66E6-DD28D8D5A2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750" y="2714625"/>
            <a:ext cx="2219325" cy="1428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59"/>
    </mc:Choice>
    <mc:Fallback xmlns="">
      <p:transition spd="slow" advTm="2025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BA838-471E-89A5-A390-08734722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Genetic Transfer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52D20-A31F-3587-B3D6-EF37160ECD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Genes</a:t>
            </a:r>
            <a:r>
              <a:rPr lang="en-US" sz="2600" dirty="0"/>
              <a:t> – segments of DNA that code for heredity (are transferred generationally)</a:t>
            </a:r>
          </a:p>
          <a:p>
            <a:pPr lvl="1"/>
            <a:r>
              <a:rPr lang="en-US" sz="2300" dirty="0"/>
              <a:t>Reproductive cells that transmit genes are gametes (opposed to somatic)</a:t>
            </a:r>
          </a:p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Asexual reproduction </a:t>
            </a:r>
            <a:r>
              <a:rPr lang="en-US" sz="2600" dirty="0"/>
              <a:t>– single parents passes whole genome to offspring (mitosis)</a:t>
            </a:r>
          </a:p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Sexual reproduction </a:t>
            </a:r>
            <a:r>
              <a:rPr lang="en-US" sz="2600" dirty="0"/>
              <a:t>– 2 parents contribute genes to the offspring    -&gt; genetic variation</a:t>
            </a:r>
          </a:p>
        </p:txBody>
      </p:sp>
    </p:spTree>
    <p:extLst>
      <p:ext uri="{BB962C8B-B14F-4D97-AF65-F5344CB8AC3E}">
        <p14:creationId xmlns:p14="http://schemas.microsoft.com/office/powerpoint/2010/main" val="2276143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17BB2-E3BB-7F45-51D9-27F7506DF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Chromosomes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590E78-9105-7326-0478-D9C87F17A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805" y="2506661"/>
            <a:ext cx="12068908" cy="4351339"/>
          </a:xfr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indent="-317500">
              <a:spcBef>
                <a:spcPts val="800"/>
              </a:spcBef>
            </a:pP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Homologous chromosomes </a:t>
            </a:r>
            <a:r>
              <a:rPr lang="en-US" sz="2600" dirty="0"/>
              <a:t>– similar chromosomes (1 from each parent)</a:t>
            </a:r>
          </a:p>
          <a:p>
            <a:pPr marL="1066785" lvl="1" indent="-317500">
              <a:spcBef>
                <a:spcPts val="800"/>
              </a:spcBef>
            </a:pPr>
            <a:r>
              <a:rPr lang="en-US" sz="2300" dirty="0"/>
              <a:t>Seen in 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karyotypes</a:t>
            </a:r>
          </a:p>
          <a:p>
            <a:pPr marL="1066785" lvl="1" indent="-317500">
              <a:spcBef>
                <a:spcPts val="800"/>
              </a:spcBef>
            </a:pPr>
            <a:r>
              <a:rPr lang="en-US" sz="2300" dirty="0"/>
              <a:t>22 pairs of 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autosomes</a:t>
            </a:r>
            <a:r>
              <a:rPr lang="en-US" sz="2300" dirty="0"/>
              <a:t>, 1 pair of 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sex chromosomes </a:t>
            </a:r>
            <a:r>
              <a:rPr lang="en-US" sz="2300" dirty="0"/>
              <a:t>(XY or XX)</a:t>
            </a:r>
          </a:p>
          <a:p>
            <a:pPr marL="457200" indent="-317500">
              <a:spcBef>
                <a:spcPts val="800"/>
              </a:spcBef>
            </a:pPr>
            <a:r>
              <a:rPr lang="en-US" sz="2600" dirty="0"/>
              <a:t>Human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somatic</a:t>
            </a:r>
            <a:r>
              <a:rPr lang="en-US" sz="2600" dirty="0"/>
              <a:t> cells (non sex cells) all have 46 chromosomes (</a:t>
            </a:r>
            <a:r>
              <a:rPr lang="en-US" sz="2600" dirty="0">
                <a:solidFill>
                  <a:schemeClr val="tx1"/>
                </a:solidFill>
              </a:rPr>
              <a:t>diploid cell</a:t>
            </a:r>
            <a:r>
              <a:rPr lang="en-US" sz="2600" dirty="0"/>
              <a:t>) -&gt; cells that emerge from mitosis will also have 46</a:t>
            </a:r>
          </a:p>
          <a:p>
            <a:pPr marL="457200" indent="-317500">
              <a:spcBef>
                <a:spcPts val="800"/>
              </a:spcBef>
            </a:pPr>
            <a:r>
              <a:rPr lang="en-US" sz="2600" dirty="0"/>
              <a:t>Sex cells (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gametes</a:t>
            </a:r>
            <a:r>
              <a:rPr lang="en-US" sz="2600" dirty="0"/>
              <a:t>) have 23 chromosomes – </a:t>
            </a:r>
            <a:r>
              <a:rPr lang="en-US" sz="2600" dirty="0">
                <a:solidFill>
                  <a:schemeClr val="tx1"/>
                </a:solidFill>
              </a:rPr>
              <a:t>haploid</a:t>
            </a:r>
            <a:r>
              <a:rPr lang="en-US" sz="2600" dirty="0"/>
              <a:t> cells</a:t>
            </a:r>
          </a:p>
          <a:p>
            <a:pPr marL="457200" indent="-317500">
              <a:spcBef>
                <a:spcPts val="800"/>
              </a:spcBef>
            </a:pPr>
            <a:r>
              <a:rPr lang="en-US" sz="2600" dirty="0"/>
              <a:t>During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meiosis</a:t>
            </a:r>
            <a:r>
              <a:rPr lang="en-US" sz="2600" dirty="0"/>
              <a:t> one chromosome of each pair is given to a gamete randomly (so each gamete cell has half the genome) </a:t>
            </a:r>
          </a:p>
          <a:p>
            <a:pPr marL="1066785" lvl="1" indent="-317500">
              <a:spcBef>
                <a:spcPts val="800"/>
              </a:spcBef>
            </a:pP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Fertilization</a:t>
            </a:r>
            <a:r>
              <a:rPr lang="en-US" sz="2300" dirty="0"/>
              <a:t> – egg + sperm come together to form a fertilized diploid 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zygote</a:t>
            </a:r>
            <a:r>
              <a:rPr lang="en-US" sz="23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48103E-7972-3EDD-D881-6D63A71A9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8541" y="269748"/>
            <a:ext cx="2321172" cy="1819768"/>
          </a:xfrm>
          <a:prstGeom prst="rect">
            <a:avLst/>
          </a:prstGeom>
        </p:spPr>
      </p:pic>
      <p:pic>
        <p:nvPicPr>
          <p:cNvPr id="1026" name="Picture 2" descr="Meiosis is essential for fertility">
            <a:extLst>
              <a:ext uri="{FF2B5EF4-FFF2-40B4-BE49-F238E27FC236}">
                <a16:creationId xmlns:a16="http://schemas.microsoft.com/office/drawing/2014/main" id="{CF28AF13-F8DB-9C2F-5680-BC895B52D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724" y="73719"/>
            <a:ext cx="5204298" cy="221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88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585"/>
    </mc:Choice>
    <mc:Fallback xmlns="">
      <p:transition spd="slow" advTm="15358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D189A-70D9-4D7C-E641-22312E63A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Steps of Meiosis: Meiosis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9B23E-D5F1-9C79-9D27-512ACA8FA0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Begins with replication of DNA during S phase</a:t>
            </a:r>
          </a:p>
          <a:p>
            <a:r>
              <a:rPr lang="en-US" sz="2600" dirty="0"/>
              <a:t>But TWO stages of cell division which result in FOUR daughter cells</a:t>
            </a:r>
          </a:p>
          <a:p>
            <a:r>
              <a:rPr lang="en-US" sz="2600" dirty="0"/>
              <a:t>Meiosis 1 begins with a </a:t>
            </a:r>
            <a:r>
              <a:rPr lang="en-US" sz="2600" u="sng" dirty="0"/>
              <a:t>diploid</a:t>
            </a:r>
            <a:r>
              <a:rPr lang="en-US" sz="2600" dirty="0"/>
              <a:t> cell</a:t>
            </a:r>
          </a:p>
        </p:txBody>
      </p:sp>
      <p:pic>
        <p:nvPicPr>
          <p:cNvPr id="4" name="Picture 2" descr="Sister Chromatids: Formation, Separation, Functions">
            <a:extLst>
              <a:ext uri="{FF2B5EF4-FFF2-40B4-BE49-F238E27FC236}">
                <a16:creationId xmlns:a16="http://schemas.microsoft.com/office/drawing/2014/main" id="{65B6A4D3-DD88-191E-2EFF-6A98B6689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230" y="0"/>
            <a:ext cx="4127770" cy="216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rossing Over | BioNinja">
            <a:extLst>
              <a:ext uri="{FF2B5EF4-FFF2-40B4-BE49-F238E27FC236}">
                <a16:creationId xmlns:a16="http://schemas.microsoft.com/office/drawing/2014/main" id="{DAAFB0DB-05C4-0722-6DF7-4CCB35170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060" y="4001294"/>
            <a:ext cx="4978940" cy="266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B760F9F-0A8E-0EE7-C291-D8D664FB5940}"/>
              </a:ext>
            </a:extLst>
          </p:cNvPr>
          <p:cNvSpPr txBox="1">
            <a:spLocks/>
          </p:cNvSpPr>
          <p:nvPr/>
        </p:nvSpPr>
        <p:spPr>
          <a:xfrm>
            <a:off x="838200" y="3292813"/>
            <a:ext cx="6418634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1219170" marR="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828754" marR="0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2438339" marR="0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3047924" marR="0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r>
              <a:rPr lang="en-US" sz="2600" kern="0" dirty="0"/>
              <a:t>Prophase 1</a:t>
            </a:r>
          </a:p>
          <a:p>
            <a:pPr lvl="1"/>
            <a:r>
              <a:rPr lang="en-US" sz="2300" kern="0" dirty="0"/>
              <a:t>chromosomes condense</a:t>
            </a:r>
          </a:p>
          <a:p>
            <a:pPr lvl="1"/>
            <a:r>
              <a:rPr lang="en-US" sz="2300" b="1" kern="0" dirty="0">
                <a:solidFill>
                  <a:schemeClr val="accent2">
                    <a:lumMod val="50000"/>
                  </a:schemeClr>
                </a:solidFill>
              </a:rPr>
              <a:t>Synapsis</a:t>
            </a:r>
            <a:r>
              <a:rPr lang="en-US" sz="2300" kern="0" dirty="0"/>
              <a:t> – homologous chromosomes attached -&gt; </a:t>
            </a:r>
            <a:r>
              <a:rPr lang="en-US" sz="2300" b="1" kern="0" dirty="0">
                <a:solidFill>
                  <a:schemeClr val="accent2">
                    <a:lumMod val="50000"/>
                  </a:schemeClr>
                </a:solidFill>
              </a:rPr>
              <a:t>crossing over </a:t>
            </a:r>
            <a:r>
              <a:rPr lang="en-US" sz="2300" kern="0" dirty="0"/>
              <a:t>– DNA from one homolog cut and exchanged with the exact portion from the other homolog – forms crisscrossed regions called </a:t>
            </a:r>
            <a:r>
              <a:rPr lang="en-US" sz="2300" b="1" kern="0" dirty="0">
                <a:solidFill>
                  <a:schemeClr val="accent2">
                    <a:lumMod val="50000"/>
                  </a:schemeClr>
                </a:solidFill>
              </a:rPr>
              <a:t>chiasmata</a:t>
            </a:r>
          </a:p>
        </p:txBody>
      </p:sp>
    </p:spTree>
    <p:extLst>
      <p:ext uri="{BB962C8B-B14F-4D97-AF65-F5344CB8AC3E}">
        <p14:creationId xmlns:p14="http://schemas.microsoft.com/office/powerpoint/2010/main" val="1148158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7CB50-131B-5620-A3F3-12F71EBB7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Steps of Meiosis: Meiosis 1 Cont.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03A5A-DD75-E117-67E4-8C067C13C2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Metaphase 1 – all homologous chromosome pairs line up at metaphase plate (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independent assortment </a:t>
            </a:r>
            <a:r>
              <a:rPr lang="en-US" sz="2600" dirty="0"/>
              <a:t>– mom or dad side)</a:t>
            </a:r>
          </a:p>
          <a:p>
            <a:r>
              <a:rPr lang="en-US" sz="2600" dirty="0"/>
              <a:t>Anaphase 1 – homologous pairs separate and move toward the poles (sister chromatids stay connected)</a:t>
            </a:r>
          </a:p>
          <a:p>
            <a:r>
              <a:rPr lang="en-US" sz="2600" dirty="0"/>
              <a:t>Telophase 1 – reach opposite poles and cytokinesis occurs</a:t>
            </a:r>
          </a:p>
          <a:p>
            <a:r>
              <a:rPr lang="en-US" sz="2600" dirty="0"/>
              <a:t>Now we have haploid cells (half genes, but WITH sister chromatids)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F665D9-90EB-18B6-B06B-C2B034BAD9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742" b="18640"/>
          <a:stretch/>
        </p:blipFill>
        <p:spPr>
          <a:xfrm>
            <a:off x="2286000" y="4572137"/>
            <a:ext cx="7898860" cy="228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58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E894C-7D85-DF7A-1E9F-4846D10DB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Steps of Meiosis: Meiosis 11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853C63-98C7-2C0F-842E-FC33CB39FD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Begins with </a:t>
            </a:r>
            <a:r>
              <a:rPr lang="en-US" sz="2600" u="sng" dirty="0"/>
              <a:t>haploid</a:t>
            </a:r>
            <a:r>
              <a:rPr lang="en-US" sz="2600" dirty="0"/>
              <a:t> cell</a:t>
            </a:r>
          </a:p>
          <a:p>
            <a:r>
              <a:rPr lang="en-US" sz="2600" dirty="0"/>
              <a:t>Prophase II – sister chromatids move toward metaphase plate</a:t>
            </a:r>
          </a:p>
          <a:p>
            <a:r>
              <a:rPr lang="en-US" sz="2600" dirty="0"/>
              <a:t>Metaphase II – arranged on metaphase plate, sister chromatids not genetically identical</a:t>
            </a:r>
          </a:p>
          <a:p>
            <a:r>
              <a:rPr lang="en-US" sz="2600" dirty="0"/>
              <a:t>Anaphase II – individual chromosomes move to opposite ends of cell</a:t>
            </a:r>
          </a:p>
          <a:p>
            <a:r>
              <a:rPr lang="en-US" sz="2600" dirty="0"/>
              <a:t>Telophase II – nuclei reform, cytokinesis, 4 daughter haploid cells, all genetically different</a:t>
            </a:r>
          </a:p>
        </p:txBody>
      </p:sp>
      <p:pic>
        <p:nvPicPr>
          <p:cNvPr id="4098" name="Picture 2" descr="Meiosis: Phases, Stages, Applications with Diagram">
            <a:extLst>
              <a:ext uri="{FF2B5EF4-FFF2-40B4-BE49-F238E27FC236}">
                <a16:creationId xmlns:a16="http://schemas.microsoft.com/office/drawing/2014/main" id="{3186CCEC-3DEC-308F-1575-3A151A7097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39"/>
          <a:stretch/>
        </p:blipFill>
        <p:spPr bwMode="auto">
          <a:xfrm>
            <a:off x="4075889" y="5086715"/>
            <a:ext cx="8116111" cy="177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566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C928E-4BE1-D864-192E-3F5BE3DF7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How Meiosis Increases Genetic Variation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0B050-1C31-92C0-ACDA-EE9C953795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Crossing over – all chromatids that make up tetrad are now unique, increasing variation</a:t>
            </a:r>
          </a:p>
          <a:p>
            <a:r>
              <a:rPr lang="en-US" sz="2600" dirty="0"/>
              <a:t>Independent assortment – 50% chance to get maternal or paternal chromosome -&gt; 2</a:t>
            </a:r>
            <a:r>
              <a:rPr lang="en-US" sz="2600" baseline="30000" dirty="0"/>
              <a:t>23 </a:t>
            </a:r>
            <a:r>
              <a:rPr lang="en-US" sz="2600" dirty="0"/>
              <a:t>or 8.2 million combos</a:t>
            </a:r>
          </a:p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Random fertilization </a:t>
            </a:r>
            <a:r>
              <a:rPr lang="en-US" sz="2600" dirty="0"/>
              <a:t>– each combo of egg and sperm is unique -&gt; 70 trillion combos (2</a:t>
            </a:r>
            <a:r>
              <a:rPr lang="en-US" sz="2600" baseline="30000" dirty="0"/>
              <a:t>23</a:t>
            </a:r>
            <a:r>
              <a:rPr lang="en-US" sz="2600" dirty="0"/>
              <a:t> * 2</a:t>
            </a:r>
            <a:r>
              <a:rPr lang="en-US" sz="2600" baseline="30000" dirty="0"/>
              <a:t>23</a:t>
            </a:r>
            <a:r>
              <a:rPr lang="en-US" sz="2600" dirty="0"/>
              <a:t>)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84716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8B34A-FB16-B85D-6C2B-9097B3CC0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Meiosis vs. Mitosis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71473-2D2F-1FAE-1F6C-4F89A87E0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494506" cy="4351339"/>
          </a:xfrm>
        </p:spPr>
        <p:txBody>
          <a:bodyPr>
            <a:normAutofit/>
          </a:bodyPr>
          <a:lstStyle/>
          <a:p>
            <a:r>
              <a:rPr lang="en-US" sz="2600" dirty="0"/>
              <a:t>Synapsis and crossing over – no formation of tetrad and no genetic swapping</a:t>
            </a:r>
          </a:p>
          <a:p>
            <a:r>
              <a:rPr lang="en-US" sz="2600" dirty="0"/>
              <a:t>At metaphase plate, homologous pairs are positioned, not individual replicated chromosomes like in mitosis (allows for </a:t>
            </a:r>
            <a:r>
              <a:rPr lang="en-US" sz="2600" dirty="0" err="1"/>
              <a:t>indep</a:t>
            </a:r>
            <a:r>
              <a:rPr lang="en-US" sz="2600" dirty="0"/>
              <a:t>. assortment)</a:t>
            </a:r>
          </a:p>
          <a:p>
            <a:r>
              <a:rPr lang="en-US" sz="2600" dirty="0"/>
              <a:t>Sister chromatids stay attached during 1</a:t>
            </a:r>
            <a:r>
              <a:rPr lang="en-US" sz="2600" baseline="30000" dirty="0"/>
              <a:t>st</a:t>
            </a:r>
            <a:r>
              <a:rPr lang="en-US" sz="2600" dirty="0"/>
              <a:t> round of anaphase</a:t>
            </a:r>
          </a:p>
        </p:txBody>
      </p:sp>
      <p:pic>
        <p:nvPicPr>
          <p:cNvPr id="5122" name="Picture 2" descr="Mitosis vs. Meiosis: Key Differences, Chart and Venn Diagram | Technology  Networks">
            <a:extLst>
              <a:ext uri="{FF2B5EF4-FFF2-40B4-BE49-F238E27FC236}">
                <a16:creationId xmlns:a16="http://schemas.microsoft.com/office/drawing/2014/main" id="{C237AE90-92D1-22C5-C772-472750722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433" y="2028272"/>
            <a:ext cx="5677792" cy="343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801326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VTI">
  <a:themeElements>
    <a:clrScheme name="Custom 15">
      <a:dk1>
        <a:srgbClr val="000000"/>
      </a:dk1>
      <a:lt1>
        <a:srgbClr val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2506</TotalTime>
  <Words>493</Words>
  <Application>Microsoft Office PowerPoint</Application>
  <PresentationFormat>Widescreen</PresentationFormat>
  <Paragraphs>51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Cambria</vt:lpstr>
      <vt:lpstr>Fredericka the Great</vt:lpstr>
      <vt:lpstr>Kalam</vt:lpstr>
      <vt:lpstr>FunkyShapesVTI</vt:lpstr>
      <vt:lpstr>AP BIO</vt:lpstr>
      <vt:lpstr>Objectives</vt:lpstr>
      <vt:lpstr>Genetic Transfer</vt:lpstr>
      <vt:lpstr>Chromosomes</vt:lpstr>
      <vt:lpstr>Steps of Meiosis: Meiosis 1</vt:lpstr>
      <vt:lpstr>Steps of Meiosis: Meiosis 1 Cont. </vt:lpstr>
      <vt:lpstr>Steps of Meiosis: Meiosis 11</vt:lpstr>
      <vt:lpstr>How Meiosis Increases Genetic Variation</vt:lpstr>
      <vt:lpstr>Meiosis vs. Mitosis</vt:lpstr>
      <vt:lpstr>Meiosis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Karpoukhin</dc:creator>
  <cp:lastModifiedBy>Zohar Brand</cp:lastModifiedBy>
  <cp:revision>20</cp:revision>
  <dcterms:created xsi:type="dcterms:W3CDTF">2025-03-31T01:38:50Z</dcterms:created>
  <dcterms:modified xsi:type="dcterms:W3CDTF">2025-08-17T00:49:33Z</dcterms:modified>
</cp:coreProperties>
</file>