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Action1.xml" ContentType="application/vnd.ms-office.inkAction+xml"/>
  <Override PartName="/ppt/ink/inkAction2.xml" ContentType="application/vnd.ms-office.inkAction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7" r:id="rId2"/>
    <p:sldId id="268" r:id="rId3"/>
    <p:sldId id="274" r:id="rId4"/>
    <p:sldId id="275" r:id="rId5"/>
    <p:sldId id="27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61290" autoAdjust="0"/>
  </p:normalViewPr>
  <p:slideViewPr>
    <p:cSldViewPr snapToGrid="0">
      <p:cViewPr varScale="1">
        <p:scale>
          <a:sx n="74" d="100"/>
          <a:sy n="74" d="100"/>
        </p:scale>
        <p:origin x="570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Action1.xml><?xml version="1.0" encoding="utf-8"?>
<iact:actions xmlns:iact="http://schemas.microsoft.com/office/powerpoint/2014/inkAction" lengthUnit="cm" timeUnit="ms">
  <inkml:definitions xmlns:inkml="http://www.w3.org/2003/InkML"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25-07-12T01:08:27.134"/>
    </inkml:context>
    <inkml:brush xml:id="br0">
      <inkml:brushProperty name="width" value="0.05292" units="cm"/>
      <inkml:brushProperty name="height" value="0.05292" units="cm"/>
    </inkml:brush>
  </inkml:definitions>
  <iact:action type="add" startTime="38508">
    <iact:property name="dataType"/>
    <iact:actionData xml:id="d0">
      <inkml:trace xmlns:inkml="http://www.w3.org/2003/InkML" xml:id="stk0" contextRef="#ctx0" brushRef="#br0">5240 12158 0,'146'0'49,"-74"0"-11,365 24-36,-364-24 27,24 0-26,-73 0 41</inkml:trace>
    </iact:actionData>
  </iact:action>
  <iact:action type="add" startTime="38953">
    <iact:property name="dataType"/>
    <iact:actionData xml:id="d1">
      <inkml:trace xmlns:inkml="http://www.w3.org/2003/InkML" xml:id="stk1" contextRef="#ctx0" brushRef="#br0">5337 13177 0,'97'0'7,"-73"0"-6,-145 0 4,315 0-5,-121 0 10,-49 0 0,49 0-8,0 0 44,194 0-44,-219 0 19</inkml:trace>
    </iact:actionData>
  </iact:action>
  <iact:action type="add" startTime="39387">
    <iact:property name="dataType"/>
    <iact:actionData xml:id="d2">
      <inkml:trace xmlns:inkml="http://www.w3.org/2003/InkML" xml:id="stk2" contextRef="#ctx0" brushRef="#br0">4998 14463 0,'97'-48'17,"-194"96"-17,242-96 3,-48 48 5,0 0-6,-48 0 8,48 0-8,121-49 66,-218 1-68</inkml:trace>
    </iact:actionData>
  </iact:action>
  <iact:action type="add" startTime="39763">
    <iact:property name="dataType"/>
    <iact:actionData xml:id="d3">
      <inkml:trace xmlns:inkml="http://www.w3.org/2003/InkML" xml:id="stk3" contextRef="#ctx0" brushRef="#br0">4900 15264 0,'49'0'13,"-98"0"-13,122 0 2,0 0 11,24 0-11,24-24 1,1 24 25,217-73-26,-169 73 3,-49 0 4,219-49 52</inkml:trace>
    </iact:actionData>
  </iact:action>
  <iact:action type="add" startTime="40617">
    <iact:property name="dataType"/>
    <iact:actionData xml:id="d4">
      <inkml:trace xmlns:inkml="http://www.w3.org/2003/InkML" xml:id="stk4" contextRef="#ctx0" brushRef="#br0">10359 12740 0,'0'-121'37,"-49"97"-26,1 24 20,-146-49-29,48 1 45,-121 48-43,243 0-3,-121 0 38,-1 24-37,0 97 27,25 98 7,121-195-32,0 49 9,0-49-7,0 49-6,24 24 40,122-49-26,-98-48-10,50 49-3,-1-49 12,0 48-11,0-48 40,170 122-39,-25-171 28,-145 1-27,-24-25 5,-25-24-1,1 24-5,-49 49 29,24-98-29,-24 50 39,-24 23-41</inkml:trace>
    </iact:actionData>
  </iact:action>
</iact:actions>
</file>

<file path=ppt/ink/inkAction2.xml><?xml version="1.0" encoding="utf-8"?>
<iact:actions xmlns:iact="http://schemas.microsoft.com/office/powerpoint/2014/inkAction" lengthUnit="cm" timeUnit="ms">
  <inkml:definitions xmlns:inkml="http://www.w3.org/2003/InkML"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25-07-12T01:08:27.134"/>
    </inkml:context>
    <inkml:brush xml:id="br0">
      <inkml:brushProperty name="width" value="0.05292" units="cm"/>
      <inkml:brushProperty name="height" value="0.05292" units="cm"/>
    </inkml:brush>
  </inkml:definitions>
  <iact:action type="add" startTime="66779">
    <iact:property name="dataType"/>
    <iact:actionData xml:id="d0">
      <inkml:trace xmlns:inkml="http://www.w3.org/2003/InkML" xml:id="stk0" contextRef="#ctx0" brushRef="#br0">27972 15507 0,'0'170'143,"48"364"-137,-48-389-1,0-72 1,0 0 9,0 0-12,0-25 55,-73-121-53,73 0 0,-48 1 3,48 47-5,-49 25 10,49-48-10,0 96 69,73 122-66,-73-97 34,24-73-36,25 0 37,24-121-36,24 72 28,-49 49-14</inkml:trace>
    </iact:actionData>
  </iact:action>
  <iact:action type="add" startTime="71150">
    <iact:property name="dataType"/>
    <iact:actionData xml:id="d1">
      <inkml:trace xmlns:inkml="http://www.w3.org/2003/InkML" xml:id="stk1" contextRef="#ctx0" brushRef="#br0">26564 11527 0,'25'0'52,"-74"0"120,-72 0-166,72 0 0,-23 0-1,23 0-1,1 0 4,-25 0 25,-121 24-27,145-24-6,-48 49 5,24-49 1,-169 0 54,-1 48-54,219-48-1,-49 0 4,49 0-2,-97 0 33,121-24 69,72-122-79,-23 98 1,-49 24 1,0 48 16,0 24-41,-24 1-4,24-25 6,-49 49-4,49-25 28,-73 74-29,73-74 8,49-48 38,24 0-42,-25 0-1,1 0 0,-1 0 3,-24 0-7,25 0 8,-25 0 19,-24 25-24</inkml:trace>
    </iact:actionData>
  </iact:action>
</iact:action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3C261-7DC1-42C5-8EB8-E9FA3CD189A7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6D141-2D46-438D-BECE-9D925A61B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54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g2c8773d8918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9" name="Google Shape;469;g2c8773d8918_4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70" name="Google Shape;470;g2c8773d8918_4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g2c8773d8918_4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7" name="Google Shape;497;g2c8773d8918_4_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98" name="Google Shape;498;g2c8773d8918_4_2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2c8773d8918_4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8" name="Google Shape;538;g2c8773d8918_4_6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39" name="Google Shape;539;g2c8773d8918_4_6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5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Kalam"/>
              <a:buNone/>
              <a:defRPr sz="6000" b="1" cap="none">
                <a:latin typeface="Kalam"/>
                <a:ea typeface="Kalam"/>
                <a:cs typeface="Kalam"/>
                <a:sym typeface="Kala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0" name="Google Shape;210;p2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cap="none"/>
            </a:lvl1pPr>
            <a:lvl2pPr lvl="1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/>
            </a:lvl3pPr>
            <a:lvl4pPr lvl="3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grpSp>
        <p:nvGrpSpPr>
          <p:cNvPr id="211" name="Google Shape;211;p26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12" name="Google Shape;212;p26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3" name="Google Shape;213;p26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4" name="Google Shape;214;p26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5" name="Google Shape;215;p26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6" name="Google Shape;216;p26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17" name="Google Shape;217;p26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26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26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20" name="Google Shape;220;p26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35984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30" name="Google Shape;330;p3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5"/>
            <a:ext cx="4351339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31" name="Google Shape;331;p35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32" name="Google Shape;332;p35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3" name="Google Shape;333;p35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4" name="Google Shape;334;p35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5" name="Google Shape;335;p35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6" name="Google Shape;336;p35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37" name="Google Shape;337;p35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35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35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40" name="Google Shape;340;p35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927636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9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3" name="Google Shape;343;p3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9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44" name="Google Shape;344;p36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45" name="Google Shape;345;p36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6" name="Google Shape;346;p36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7" name="Google Shape;347;p36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8" name="Google Shape;348;p36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9" name="Google Shape;349;p36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50" name="Google Shape;350;p36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36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36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53" name="Google Shape;353;p36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61189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3" name="Google Shape;223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24" name="Google Shape;224;p27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25" name="Google Shape;225;p27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6" name="Google Shape;226;p27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7" name="Google Shape;227;p27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8" name="Google Shape;228;p27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9" name="Google Shape;229;p27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30" name="Google Shape;230;p27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27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27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33" name="Google Shape;233;p27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9509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8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Kalam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36" name="Google Shape;236;p28"/>
          <p:cNvSpPr txBox="1"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2400">
                <a:solidFill>
                  <a:srgbClr val="888888"/>
                </a:solidFill>
              </a:defRPr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867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37" name="Google Shape;237;p28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38" name="Google Shape;238;p28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9" name="Google Shape;239;p28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0" name="Google Shape;240;p28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1" name="Google Shape;241;p28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2" name="Google Shape;242;p28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43" name="Google Shape;243;p28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44" name="Google Shape;244;p28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45" name="Google Shape;245;p28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46" name="Google Shape;246;p28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860556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51" name="Google Shape;251;p29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52" name="Google Shape;252;p29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3" name="Google Shape;253;p29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4" name="Google Shape;254;p29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5" name="Google Shape;255;p29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6" name="Google Shape;256;p29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57" name="Google Shape;257;p29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29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29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60" name="Google Shape;260;p29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50063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3" name="Google Shape;263;p3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b="1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 b="1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 b="1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4" name="Google Shape;264;p3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5" name="Google Shape;265;p30"/>
          <p:cNvSpPr txBox="1">
            <a:spLocks noGrp="1"/>
          </p:cNvSpPr>
          <p:nvPr>
            <p:ph type="body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b="1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 b="1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 b="1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6" name="Google Shape;266;p30"/>
          <p:cNvSpPr txBox="1">
            <a:spLocks noGrp="1"/>
          </p:cNvSpPr>
          <p:nvPr>
            <p:ph type="body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67" name="Google Shape;267;p30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68" name="Google Shape;268;p30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9" name="Google Shape;269;p30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0" name="Google Shape;270;p30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1" name="Google Shape;271;p30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2" name="Google Shape;272;p30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73" name="Google Shape;273;p30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30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5" name="Google Shape;275;p30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76" name="Google Shape;276;p30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567200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79" name="Google Shape;279;p31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80" name="Google Shape;280;p31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1" name="Google Shape;281;p31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2" name="Google Shape;282;p31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3" name="Google Shape;283;p31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4" name="Google Shape;284;p31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85" name="Google Shape;285;p31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31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31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88" name="Google Shape;288;p31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283829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0" name="Google Shape;290;p32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91" name="Google Shape;291;p32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2" name="Google Shape;292;p32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3" name="Google Shape;293;p32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4" name="Google Shape;294;p32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5" name="Google Shape;295;p32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96" name="Google Shape;296;p32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7" name="Google Shape;297;p32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32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99" name="Google Shape;299;p32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583704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Kalam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2" name="Google Shape;302;p33"/>
          <p:cNvSpPr txBox="1">
            <a:spLocks noGrp="1"/>
          </p:cNvSpPr>
          <p:nvPr>
            <p:ph type="body" idx="1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507987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3200"/>
            </a:lvl1pPr>
            <a:lvl2pPr marL="1219170" lvl="1" indent="-482588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800"/>
            </a:lvl2pPr>
            <a:lvl3pPr marL="1828754" lvl="2" indent="-4571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400"/>
            </a:lvl3pPr>
            <a:lvl4pPr marL="2438339" lvl="3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4pPr>
            <a:lvl5pPr marL="3047924" lvl="4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5pPr>
            <a:lvl6pPr marL="3657509" lvl="5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6pPr>
            <a:lvl7pPr marL="4267093" lvl="6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7pPr>
            <a:lvl8pPr marL="4876678" lvl="7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8pPr>
            <a:lvl9pPr marL="5486263" lvl="8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3" name="Google Shape;303;p33"/>
          <p:cNvSpPr txBox="1">
            <a:spLocks noGrp="1"/>
          </p:cNvSpPr>
          <p:nvPr>
            <p:ph type="body" idx="2"/>
          </p:nvPr>
        </p:nvSpPr>
        <p:spPr>
          <a:xfrm>
            <a:off x="839788" y="2057401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467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200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04" name="Google Shape;304;p33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05" name="Google Shape;305;p33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6" name="Google Shape;306;p33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7" name="Google Shape;307;p33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8" name="Google Shape;308;p33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9" name="Google Shape;309;p33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10" name="Google Shape;310;p33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33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33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13" name="Google Shape;313;p33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71942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3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Kalam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16" name="Google Shape;316;p34"/>
          <p:cNvSpPr>
            <a:spLocks noGrp="1"/>
          </p:cNvSpPr>
          <p:nvPr>
            <p:ph type="pic" idx="2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17" name="Google Shape;317;p34"/>
          <p:cNvSpPr txBox="1">
            <a:spLocks noGrp="1"/>
          </p:cNvSpPr>
          <p:nvPr>
            <p:ph type="body" idx="1"/>
          </p:nvPr>
        </p:nvSpPr>
        <p:spPr>
          <a:xfrm>
            <a:off x="839788" y="2057401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467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200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18" name="Google Shape;318;p34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19" name="Google Shape;319;p34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0" name="Google Shape;320;p34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1" name="Google Shape;321;p34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2" name="Google Shape;322;p34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3" name="Google Shape;323;p34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24" name="Google Shape;324;p34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5" name="Google Shape;325;p34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6" name="Google Shape;326;p34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27" name="Google Shape;327;p34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636361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alam"/>
              <a:buNone/>
              <a:defRPr sz="3300" b="1" i="0" u="none" strike="noStrike" cap="none">
                <a:solidFill>
                  <a:schemeClr val="dk1"/>
                </a:solidFill>
                <a:latin typeface="Kalam"/>
                <a:ea typeface="Kalam"/>
                <a:cs typeface="Kalam"/>
                <a:sym typeface="Kala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204" name="Google Shape;204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05" name="Google Shape;205;p25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06" name="Google Shape;206;p25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07" name="Google Shape;207;p25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7997852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11/relationships/inkAction" Target="../ink/inkAction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11/relationships/inkAction" Target="../ink/inkAction2.xml"/><Relationship Id="rId7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4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3" name="Google Shape;473;p48"/>
          <p:cNvSpPr/>
          <p:nvPr/>
        </p:nvSpPr>
        <p:spPr>
          <a:xfrm>
            <a:off x="1656624" y="901770"/>
            <a:ext cx="4970256" cy="3855397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4" name="Google Shape;474;p48"/>
          <p:cNvSpPr/>
          <p:nvPr/>
        </p:nvSpPr>
        <p:spPr>
          <a:xfrm>
            <a:off x="1656624" y="901770"/>
            <a:ext cx="4970256" cy="3855397"/>
          </a:xfrm>
          <a:prstGeom prst="rect">
            <a:avLst/>
          </a:prstGeom>
          <a:solidFill>
            <a:schemeClr val="accent3">
              <a:alpha val="20000"/>
            </a:schemeClr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5" name="Google Shape;475;p48"/>
          <p:cNvSpPr/>
          <p:nvPr/>
        </p:nvSpPr>
        <p:spPr>
          <a:xfrm>
            <a:off x="1" y="1"/>
            <a:ext cx="3871489" cy="4096327"/>
          </a:xfrm>
          <a:custGeom>
            <a:avLst/>
            <a:gdLst/>
            <a:ahLst/>
            <a:cxnLst/>
            <a:rect l="l" t="t" r="r" b="b"/>
            <a:pathLst>
              <a:path w="3871489" h="4096327" extrusionOk="0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80BD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6" name="Google Shape;476;p48"/>
          <p:cNvSpPr/>
          <p:nvPr/>
        </p:nvSpPr>
        <p:spPr>
          <a:xfrm>
            <a:off x="1" y="1"/>
            <a:ext cx="3871489" cy="4096327"/>
          </a:xfrm>
          <a:custGeom>
            <a:avLst/>
            <a:gdLst/>
            <a:ahLst/>
            <a:cxnLst/>
            <a:rect l="l" t="t" r="r" b="b"/>
            <a:pathLst>
              <a:path w="3871489" h="4096327" extrusionOk="0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80BD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7" name="Google Shape;477;p48"/>
          <p:cNvSpPr/>
          <p:nvPr/>
        </p:nvSpPr>
        <p:spPr>
          <a:xfrm>
            <a:off x="0" y="1396899"/>
            <a:ext cx="1861853" cy="277779"/>
          </a:xfrm>
          <a:custGeom>
            <a:avLst/>
            <a:gdLst/>
            <a:ahLst/>
            <a:cxnLst/>
            <a:rect l="l" t="t" r="r" b="b"/>
            <a:pathLst>
              <a:path w="1861854" h="277779" extrusionOk="0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8" name="Google Shape;478;p48"/>
          <p:cNvSpPr/>
          <p:nvPr/>
        </p:nvSpPr>
        <p:spPr>
          <a:xfrm>
            <a:off x="0" y="1836633"/>
            <a:ext cx="1861853" cy="277779"/>
          </a:xfrm>
          <a:custGeom>
            <a:avLst/>
            <a:gdLst/>
            <a:ahLst/>
            <a:cxnLst/>
            <a:rect l="l" t="t" r="r" b="b"/>
            <a:pathLst>
              <a:path w="1861854" h="277779" extrusionOk="0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9" name="Google Shape;479;p48"/>
          <p:cNvSpPr/>
          <p:nvPr/>
        </p:nvSpPr>
        <p:spPr>
          <a:xfrm>
            <a:off x="1549229" y="798987"/>
            <a:ext cx="4970256" cy="385539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0" name="Google Shape;480;p48"/>
          <p:cNvSpPr txBox="1">
            <a:spLocks noGrp="1"/>
          </p:cNvSpPr>
          <p:nvPr>
            <p:ph type="ctrTitle"/>
          </p:nvPr>
        </p:nvSpPr>
        <p:spPr>
          <a:xfrm>
            <a:off x="2044968" y="982020"/>
            <a:ext cx="4108560" cy="164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b" anchorCtr="0">
            <a:normAutofit/>
          </a:bodyPr>
          <a:lstStyle/>
          <a:p>
            <a:pPr>
              <a:buClr>
                <a:srgbClr val="CC4125"/>
              </a:buClr>
              <a:buSzPts val="5400"/>
            </a:pPr>
            <a:r>
              <a:rPr lang="en" sz="7200" dirty="0">
                <a:solidFill>
                  <a:srgbClr val="CC4125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rPr>
              <a:t>AP BIO</a:t>
            </a:r>
            <a:endParaRPr sz="1467" dirty="0"/>
          </a:p>
        </p:txBody>
      </p:sp>
      <p:sp>
        <p:nvSpPr>
          <p:cNvPr id="481" name="Google Shape;481;p48"/>
          <p:cNvSpPr txBox="1">
            <a:spLocks noGrp="1"/>
          </p:cNvSpPr>
          <p:nvPr>
            <p:ph type="subTitle" idx="1"/>
          </p:nvPr>
        </p:nvSpPr>
        <p:spPr>
          <a:xfrm>
            <a:off x="1824219" y="2703377"/>
            <a:ext cx="4550059" cy="164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rmAutofit fontScale="70000" lnSpcReduction="20000"/>
          </a:bodyPr>
          <a:lstStyle/>
          <a:p>
            <a:pPr marL="0" indent="0">
              <a:spcBef>
                <a:spcPts val="0"/>
              </a:spcBef>
              <a:buClr>
                <a:srgbClr val="134F5C"/>
              </a:buClr>
              <a:buSzPts val="3900"/>
            </a:pPr>
            <a:r>
              <a:rPr lang="en" sz="5200" b="1" dirty="0">
                <a:solidFill>
                  <a:srgbClr val="134F5C"/>
                </a:solidFill>
                <a:latin typeface="Kalam"/>
                <a:ea typeface="Kalam"/>
                <a:cs typeface="Kalam"/>
                <a:sym typeface="Kalam"/>
              </a:rPr>
              <a:t>TOPIC 5.5:</a:t>
            </a:r>
          </a:p>
          <a:p>
            <a:pPr marL="0" indent="0">
              <a:spcBef>
                <a:spcPts val="0"/>
              </a:spcBef>
              <a:buClr>
                <a:srgbClr val="134F5C"/>
              </a:buClr>
              <a:buSzPts val="3900"/>
            </a:pPr>
            <a:r>
              <a:rPr lang="en" sz="4667" b="1" dirty="0">
                <a:solidFill>
                  <a:srgbClr val="134F5C"/>
                </a:solidFill>
                <a:latin typeface="Kalam"/>
                <a:cs typeface="Kalam"/>
                <a:sym typeface="Kalam"/>
              </a:rPr>
              <a:t>Environmental Effects on Phenotype</a:t>
            </a:r>
            <a:endParaRPr sz="4667" dirty="0"/>
          </a:p>
        </p:txBody>
      </p:sp>
      <p:sp>
        <p:nvSpPr>
          <p:cNvPr id="482" name="Google Shape;482;p48"/>
          <p:cNvSpPr/>
          <p:nvPr/>
        </p:nvSpPr>
        <p:spPr>
          <a:xfrm>
            <a:off x="1366115" y="3453762"/>
            <a:ext cx="319941" cy="319941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3" name="Google Shape;483;p48"/>
          <p:cNvSpPr/>
          <p:nvPr/>
        </p:nvSpPr>
        <p:spPr>
          <a:xfrm>
            <a:off x="1366115" y="3453762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484" name="Google Shape;484;p48" descr="Green patterned leaves"/>
          <p:cNvPicPr preferRelativeResize="0"/>
          <p:nvPr/>
        </p:nvPicPr>
        <p:blipFill rotWithShape="1">
          <a:blip r:embed="rId3">
            <a:alphaModFix/>
          </a:blip>
          <a:srcRect t="18158" r="1" b="15675"/>
          <a:stretch/>
        </p:blipFill>
        <p:spPr>
          <a:xfrm>
            <a:off x="6942470" y="1796564"/>
            <a:ext cx="4943409" cy="2170137"/>
          </a:xfrm>
          <a:prstGeom prst="rect">
            <a:avLst/>
          </a:prstGeom>
          <a:noFill/>
          <a:ln>
            <a:noFill/>
          </a:ln>
        </p:spPr>
      </p:pic>
      <p:sp>
        <p:nvSpPr>
          <p:cNvPr id="485" name="Google Shape;485;p48"/>
          <p:cNvSpPr/>
          <p:nvPr/>
        </p:nvSpPr>
        <p:spPr>
          <a:xfrm>
            <a:off x="8068715" y="982020"/>
            <a:ext cx="622472" cy="622472"/>
          </a:xfrm>
          <a:custGeom>
            <a:avLst/>
            <a:gdLst/>
            <a:ahLst/>
            <a:cxnLst/>
            <a:rect l="l" t="t" r="r" b="b"/>
            <a:pathLst>
              <a:path w="807148" h="807148" extrusionOk="0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6" name="Google Shape;486;p48"/>
          <p:cNvSpPr/>
          <p:nvPr/>
        </p:nvSpPr>
        <p:spPr>
          <a:xfrm>
            <a:off x="8068715" y="982020"/>
            <a:ext cx="622472" cy="622472"/>
          </a:xfrm>
          <a:custGeom>
            <a:avLst/>
            <a:gdLst/>
            <a:ahLst/>
            <a:cxnLst/>
            <a:rect l="l" t="t" r="r" b="b"/>
            <a:pathLst>
              <a:path w="807148" h="807148" extrusionOk="0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7" name="Google Shape;487;p48"/>
          <p:cNvSpPr/>
          <p:nvPr/>
        </p:nvSpPr>
        <p:spPr>
          <a:xfrm>
            <a:off x="9983019" y="4738592"/>
            <a:ext cx="2208981" cy="2119409"/>
          </a:xfrm>
          <a:custGeom>
            <a:avLst/>
            <a:gdLst/>
            <a:ahLst/>
            <a:cxnLst/>
            <a:rect l="l" t="t" r="r" b="b"/>
            <a:pathLst>
              <a:path w="3432581" h="3293393" extrusionOk="0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8" name="Google Shape;488;p48"/>
          <p:cNvSpPr/>
          <p:nvPr/>
        </p:nvSpPr>
        <p:spPr>
          <a:xfrm>
            <a:off x="9983019" y="4738592"/>
            <a:ext cx="2208981" cy="2119409"/>
          </a:xfrm>
          <a:custGeom>
            <a:avLst/>
            <a:gdLst/>
            <a:ahLst/>
            <a:cxnLst/>
            <a:rect l="l" t="t" r="r" b="b"/>
            <a:pathLst>
              <a:path w="3432581" h="3293393" extrusionOk="0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3">
              <a:alpha val="20000"/>
            </a:schemeClr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489" name="Google Shape;489;p48"/>
          <p:cNvGrpSpPr/>
          <p:nvPr/>
        </p:nvGrpSpPr>
        <p:grpSpPr>
          <a:xfrm>
            <a:off x="10343488" y="5662438"/>
            <a:ext cx="1054465" cy="469689"/>
            <a:chOff x="9841624" y="4115729"/>
            <a:chExt cx="602169" cy="268223"/>
          </a:xfrm>
        </p:grpSpPr>
        <p:sp>
          <p:nvSpPr>
            <p:cNvPr id="490" name="Google Shape;490;p48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1" name="Google Shape;491;p48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2" name="Google Shape;492;p48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3" name="Google Shape;493;p48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4" name="Google Shape;494;p48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pic>
        <p:nvPicPr>
          <p:cNvPr id="2" name="Picture 1" descr="A black background with blue and red letters&#10;&#10;AI-generated content may be incorrect.">
            <a:extLst>
              <a:ext uri="{FF2B5EF4-FFF2-40B4-BE49-F238E27FC236}">
                <a16:creationId xmlns:a16="http://schemas.microsoft.com/office/drawing/2014/main" id="{04EBEFF9-661A-952F-F986-609F3417F93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3793" y="4117332"/>
            <a:ext cx="4134160" cy="138726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33"/>
    </mc:Choice>
    <mc:Fallback xmlns="">
      <p:transition spd="slow" advTm="1093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4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4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rmAutofit/>
          </a:bodyPr>
          <a:lstStyle/>
          <a:p>
            <a:pPr>
              <a:buSzPts val="3300"/>
            </a:pPr>
            <a:r>
              <a:rPr lang="en" sz="4400" b="1" dirty="0">
                <a:latin typeface="Kalam"/>
                <a:ea typeface="Kalam"/>
                <a:cs typeface="Kalam"/>
                <a:sym typeface="Kalam"/>
              </a:rPr>
              <a:t>Objectives</a:t>
            </a:r>
            <a:endParaRPr sz="4400" dirty="0"/>
          </a:p>
        </p:txBody>
      </p:sp>
      <p:sp>
        <p:nvSpPr>
          <p:cNvPr id="501" name="Google Shape;501;p4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rmAutofit/>
          </a:bodyPr>
          <a:lstStyle/>
          <a:p>
            <a:pPr marL="237061" indent="-50799">
              <a:spcBef>
                <a:spcPts val="0"/>
              </a:spcBef>
              <a:buSzPts val="2100"/>
              <a:buNone/>
            </a:pPr>
            <a:endParaRPr sz="1467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DB58E6A-8A9A-D60F-59D4-D03FC02D27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963" y="2118752"/>
            <a:ext cx="6800850" cy="32480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6BCB71-D0A5-C8A2-1CBD-920A03DECA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42767" y="2547937"/>
            <a:ext cx="2143125" cy="17621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797"/>
    </mc:Choice>
    <mc:Fallback xmlns="">
      <p:transition spd="slow" advTm="2079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318A2-A2B3-C226-EB7B-A5DD1D83B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Polygenic Inheritance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1C714B-015B-BA76-AC1B-8C23A06CB3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Polygenic inheritance </a:t>
            </a:r>
            <a:r>
              <a:rPr lang="en-US" sz="2600" dirty="0"/>
              <a:t>– two or more genes have an additive effect on a single character in phenotype (height, skin color)</a:t>
            </a:r>
          </a:p>
        </p:txBody>
      </p:sp>
      <p:pic>
        <p:nvPicPr>
          <p:cNvPr id="1026" name="Picture 2" descr="Polygenic Inheritance: Definition, Characteristics, Examples">
            <a:extLst>
              <a:ext uri="{FF2B5EF4-FFF2-40B4-BE49-F238E27FC236}">
                <a16:creationId xmlns:a16="http://schemas.microsoft.com/office/drawing/2014/main" id="{F6F3EC14-50AC-ACCA-DBA6-9727F1EC3D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52"/>
          <a:stretch>
            <a:fillRect/>
          </a:stretch>
        </p:blipFill>
        <p:spPr bwMode="auto">
          <a:xfrm>
            <a:off x="1818751" y="2913528"/>
            <a:ext cx="6846277" cy="3488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p14="http://schemas.microsoft.com/office/powerpoint/2010/main" xmlns:iact="http://schemas.microsoft.com/office/powerpoint/2014/inkAction">
        <mc:Choice Requires="p14 iact">
          <p:contentPart p14:bwMode="auto" r:id="rId3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540A0893-28A7-2C35-FC28-781A9FF3D846}"/>
                  </a:ext>
                </a:extLst>
              </p14:cNvPr>
              <p14:cNvContentPartPr/>
              <p14:nvPr>
                <p:extLst>
                  <p:ext uri="{42D2F446-02D8-4167-A562-619A0277C38B}">
                    <p15:isNarration xmlns:p15="http://schemas.microsoft.com/office/powerpoint/2012/main" val="1"/>
                  </p:ext>
                </p:extLst>
              </p14:nvPr>
            </p14:nvContentPartPr>
            <p14:xfrm>
              <a:off x="1764000" y="4376880"/>
              <a:ext cx="2009160" cy="111852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540A0893-28A7-2C35-FC28-781A9FF3D84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754640" y="4367520"/>
                <a:ext cx="2027880" cy="1137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61506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025"/>
    </mc:Choice>
    <mc:Fallback xmlns="">
      <p:transition spd="slow" advTm="510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cmd type="call" cmd="playFrom(0.0)">
                                      <p:cBhvr>
                                        <p:cTn id="7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FBC9B-1089-94AC-6A6E-0B749B7AB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Environmental Effects on Phenotype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F48307-E38E-4253-E68B-52AF471477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Phenotypic plasticity </a:t>
            </a:r>
            <a:r>
              <a:rPr lang="en-US" sz="2600" dirty="0"/>
              <a:t>– individuals of a population have the same genotype but different phenotypes in different environments</a:t>
            </a:r>
          </a:p>
          <a:p>
            <a:r>
              <a:rPr lang="en-US" sz="2600" dirty="0"/>
              <a:t>Skin tone – melanin</a:t>
            </a:r>
          </a:p>
          <a:p>
            <a:r>
              <a:rPr lang="en-US" sz="2600" dirty="0"/>
              <a:t>Height and weight in humans</a:t>
            </a:r>
          </a:p>
          <a:p>
            <a:r>
              <a:rPr lang="en-US" sz="2600" dirty="0"/>
              <a:t>Flower color based on soil pH</a:t>
            </a:r>
          </a:p>
          <a:p>
            <a:r>
              <a:rPr lang="en-US" sz="2600" dirty="0"/>
              <a:t>Seasonal fur color in arctic animals</a:t>
            </a:r>
          </a:p>
          <a:p>
            <a:endParaRPr lang="en-US" sz="2600" dirty="0"/>
          </a:p>
        </p:txBody>
      </p:sp>
      <p:pic>
        <p:nvPicPr>
          <p:cNvPr id="2050" name="Picture 2" descr="The coat of the artic fox changes with the seasons. During spring and  summer it has a brown color to match the dirt of the environment, and  during the fall and winter">
            <a:extLst>
              <a:ext uri="{FF2B5EF4-FFF2-40B4-BE49-F238E27FC236}">
                <a16:creationId xmlns:a16="http://schemas.microsoft.com/office/drawing/2014/main" id="{AF81FD36-D525-441A-A2C2-79C5D5902A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9379" y="2981046"/>
            <a:ext cx="4793877" cy="3195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p14="http://schemas.microsoft.com/office/powerpoint/2010/main" xmlns:iact="http://schemas.microsoft.com/office/powerpoint/2014/inkAction">
        <mc:Choice Requires="p14 iact">
          <p:contentPart p14:bwMode="auto" r:id="rId3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6DBDBA11-5E87-3141-E1E4-D5E55EEF4C21}"/>
                  </a:ext>
                </a:extLst>
              </p14:cNvPr>
              <p14:cNvContentPartPr/>
              <p14:nvPr>
                <p:extLst>
                  <p:ext uri="{42D2F446-02D8-4167-A562-619A0277C38B}">
                    <p15:isNarration xmlns:p15="http://schemas.microsoft.com/office/powerpoint/2012/main" val="1"/>
                  </p:ext>
                </p:extLst>
              </p14:nvPr>
            </p14:nvContentPartPr>
            <p14:xfrm>
              <a:off x="8986680" y="4106160"/>
              <a:ext cx="1170720" cy="187848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6DBDBA11-5E87-3141-E1E4-D5E55EEF4C2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977320" y="4096800"/>
                <a:ext cx="1189440" cy="1897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15803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7796"/>
    </mc:Choice>
    <mc:Fallback xmlns="">
      <p:transition spd="slow" advTm="9779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cmd type="call" cmd="playFrom(0.0)">
                                      <p:cBhvr>
                                        <p:cTn id="7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5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rmAutofit/>
          </a:bodyPr>
          <a:lstStyle/>
          <a:p>
            <a:pPr>
              <a:buSzPts val="3300"/>
            </a:pPr>
            <a:r>
              <a:rPr lang="en" sz="4400" b="1" dirty="0">
                <a:latin typeface="Kalam"/>
                <a:ea typeface="Kalam"/>
                <a:cs typeface="Kalam"/>
                <a:sym typeface="Kalam"/>
              </a:rPr>
              <a:t>Environmental Effects on Phenotype Review</a:t>
            </a:r>
            <a:endParaRPr sz="4400" dirty="0"/>
          </a:p>
        </p:txBody>
      </p:sp>
      <p:sp>
        <p:nvSpPr>
          <p:cNvPr id="542" name="Google Shape;542;p5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rmAutofit/>
          </a:bodyPr>
          <a:lstStyle/>
          <a:p>
            <a:pPr marL="507987" indent="-507987">
              <a:spcBef>
                <a:spcPts val="0"/>
              </a:spcBef>
              <a:buSzPts val="2000"/>
              <a:buFont typeface="Kalam"/>
              <a:buAutoNum type="arabicPeriod"/>
            </a:pPr>
            <a:r>
              <a:rPr lang="en-US" sz="2600" dirty="0"/>
              <a:t>Polygenetic inheritance</a:t>
            </a:r>
          </a:p>
          <a:p>
            <a:pPr marL="507987" indent="-507987">
              <a:spcBef>
                <a:spcPts val="0"/>
              </a:spcBef>
              <a:buSzPts val="2000"/>
              <a:buFont typeface="Kalam"/>
              <a:buAutoNum type="arabicPeriod"/>
            </a:pPr>
            <a:r>
              <a:rPr lang="en-US" sz="2600" dirty="0"/>
              <a:t>Phenotypic plasticity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56"/>
    </mc:Choice>
    <mc:Fallback xmlns="">
      <p:transition spd="slow" advTm="5856"/>
    </mc:Fallback>
  </mc:AlternateContent>
</p:sld>
</file>

<file path=ppt/theme/theme1.xml><?xml version="1.0" encoding="utf-8"?>
<a:theme xmlns:a="http://schemas.openxmlformats.org/drawingml/2006/main" name="FunkyShapesVTI">
  <a:themeElements>
    <a:clrScheme name="Custom 15">
      <a:dk1>
        <a:srgbClr val="000000"/>
      </a:dk1>
      <a:lt1>
        <a:srgbClr val="FFFFFF"/>
      </a:lt1>
      <a:dk2>
        <a:srgbClr val="2D2D2D"/>
      </a:dk2>
      <a:lt2>
        <a:srgbClr val="F3FFF8"/>
      </a:lt2>
      <a:accent1>
        <a:srgbClr val="FF80BD"/>
      </a:accent1>
      <a:accent2>
        <a:srgbClr val="1EB9D3"/>
      </a:accent2>
      <a:accent3>
        <a:srgbClr val="21C46B"/>
      </a:accent3>
      <a:accent4>
        <a:srgbClr val="EA9600"/>
      </a:accent4>
      <a:accent5>
        <a:srgbClr val="F43B56"/>
      </a:accent5>
      <a:accent6>
        <a:srgbClr val="4B56E8"/>
      </a:accent6>
      <a:hlink>
        <a:srgbClr val="8F61FF"/>
      </a:hlink>
      <a:folHlink>
        <a:srgbClr val="F900A0"/>
      </a:folHlink>
    </a:clrScheme>
    <a:fontScheme name="AP Study Font">
      <a:majorFont>
        <a:latin typeface="Kalam Bold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 Bio 5.4</Template>
  <TotalTime>10856</TotalTime>
  <Words>89</Words>
  <Application>Microsoft Office PowerPoint</Application>
  <PresentationFormat>Widescreen</PresentationFormat>
  <Paragraphs>18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Cambria</vt:lpstr>
      <vt:lpstr>Fredericka the Great</vt:lpstr>
      <vt:lpstr>Kalam</vt:lpstr>
      <vt:lpstr>FunkyShapesVTI</vt:lpstr>
      <vt:lpstr>AP BIO</vt:lpstr>
      <vt:lpstr>Objectives</vt:lpstr>
      <vt:lpstr>Polygenic Inheritance</vt:lpstr>
      <vt:lpstr>Environmental Effects on Phenotype </vt:lpstr>
      <vt:lpstr>Environmental Effects on Phenotype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Karpoukhin</dc:creator>
  <cp:lastModifiedBy>Zohar Brand</cp:lastModifiedBy>
  <cp:revision>8</cp:revision>
  <dcterms:created xsi:type="dcterms:W3CDTF">2025-06-29T21:45:26Z</dcterms:created>
  <dcterms:modified xsi:type="dcterms:W3CDTF">2025-08-17T00:50:41Z</dcterms:modified>
</cp:coreProperties>
</file>