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67" r:id="rId2"/>
    <p:sldId id="268" r:id="rId3"/>
    <p:sldId id="281" r:id="rId4"/>
    <p:sldId id="282" r:id="rId5"/>
    <p:sldId id="283" r:id="rId6"/>
    <p:sldId id="284" r:id="rId7"/>
    <p:sldId id="27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61290" autoAdjust="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F3C261-7DC1-42C5-8EB8-E9FA3CD189A7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E6D141-2D46-438D-BECE-9D925A61B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549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g2c8773d8918_4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69" name="Google Shape;469;g2c8773d8918_4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70" name="Google Shape;470;g2c8773d8918_4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1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g2c8773d8918_4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97" name="Google Shape;497;g2c8773d8918_4_2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98" name="Google Shape;498;g2c8773d8918_4_2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2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g2c8773d8918_4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38" name="Google Shape;538;g2c8773d8918_4_6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39" name="Google Shape;539;g2c8773d8918_4_6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7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Kalam"/>
              <a:buNone/>
              <a:defRPr sz="6000" b="1" cap="none">
                <a:latin typeface="Kalam"/>
                <a:ea typeface="Kalam"/>
                <a:cs typeface="Kalam"/>
                <a:sym typeface="Kala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10" name="Google Shape;210;p26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400" cap="none"/>
            </a:lvl1pPr>
            <a:lvl2pPr lvl="1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/>
            </a:lvl3pPr>
            <a:lvl4pPr lvl="3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grpSp>
        <p:nvGrpSpPr>
          <p:cNvPr id="211" name="Google Shape;211;p26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212" name="Google Shape;212;p26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3" name="Google Shape;213;p26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4" name="Google Shape;214;p26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5" name="Google Shape;215;p26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6" name="Google Shape;216;p26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17" name="Google Shape;217;p26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26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19" name="Google Shape;219;p26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20" name="Google Shape;220;p26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359847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3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30" name="Google Shape;330;p3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5"/>
            <a:ext cx="4351339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233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1219170" lvl="1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2438339" lvl="3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3047924" lvl="4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31" name="Google Shape;331;p35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332" name="Google Shape;332;p35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33" name="Google Shape;333;p35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34" name="Google Shape;334;p35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35" name="Google Shape;335;p35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36" name="Google Shape;336;p35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337" name="Google Shape;337;p35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38" name="Google Shape;338;p35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39" name="Google Shape;339;p35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340" name="Google Shape;340;p35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927636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3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9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43" name="Google Shape;343;p3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9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233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1219170" lvl="1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2438339" lvl="3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3047924" lvl="4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44" name="Google Shape;344;p36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345" name="Google Shape;345;p36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46" name="Google Shape;346;p36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47" name="Google Shape;347;p36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48" name="Google Shape;348;p36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49" name="Google Shape;349;p36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350" name="Google Shape;350;p36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36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52" name="Google Shape;352;p36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353" name="Google Shape;353;p36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61189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23" name="Google Shape;223;p2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233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1219170" lvl="1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2438339" lvl="3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3047924" lvl="4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24" name="Google Shape;224;p27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225" name="Google Shape;225;p27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6" name="Google Shape;226;p27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7" name="Google Shape;227;p27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8" name="Google Shape;228;p27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9" name="Google Shape;229;p27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30" name="Google Shape;230;p27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31" name="Google Shape;231;p27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27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33" name="Google Shape;233;p27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95090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28"/>
          <p:cNvSpPr txBox="1"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Kalam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36" name="Google Shape;236;p28"/>
          <p:cNvSpPr txBox="1"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2400">
                <a:solidFill>
                  <a:srgbClr val="888888"/>
                </a:solidFill>
              </a:defRPr>
            </a:lvl1pPr>
            <a:lvl2pPr marL="1219170" lvl="1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2000">
                <a:solidFill>
                  <a:srgbClr val="888888"/>
                </a:solidFill>
              </a:defRPr>
            </a:lvl2pPr>
            <a:lvl3pPr marL="1828754" lvl="2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867">
                <a:solidFill>
                  <a:srgbClr val="888888"/>
                </a:solidFill>
              </a:defRPr>
            </a:lvl3pPr>
            <a:lvl4pPr marL="2438339" lvl="3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4pPr>
            <a:lvl5pPr marL="3047924" lvl="4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5pPr>
            <a:lvl6pPr marL="3657509" lvl="5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6pPr>
            <a:lvl7pPr marL="4267093" lvl="6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7pPr>
            <a:lvl8pPr marL="4876678" lvl="7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8pPr>
            <a:lvl9pPr marL="5486263" lvl="8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37" name="Google Shape;237;p28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238" name="Google Shape;238;p28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9" name="Google Shape;239;p28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0" name="Google Shape;240;p28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1" name="Google Shape;241;p28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2" name="Google Shape;242;p28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43" name="Google Shape;243;p28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44" name="Google Shape;244;p28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45" name="Google Shape;245;p28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46" name="Google Shape;246;p28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860556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2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49" name="Google Shape;249;p2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233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1219170" lvl="1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2438339" lvl="3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3047924" lvl="4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0" name="Google Shape;250;p29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233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1219170" lvl="1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2438339" lvl="3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3047924" lvl="4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51" name="Google Shape;251;p29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252" name="Google Shape;252;p29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3" name="Google Shape;253;p29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4" name="Google Shape;254;p29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5" name="Google Shape;255;p29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6" name="Google Shape;256;p29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57" name="Google Shape;257;p29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58" name="Google Shape;258;p29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59" name="Google Shape;259;p29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60" name="Google Shape;260;p29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500636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3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63" name="Google Shape;263;p3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400" b="1"/>
            </a:lvl1pPr>
            <a:lvl2pPr marL="1219170" lvl="1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2000" b="1"/>
            </a:lvl2pPr>
            <a:lvl3pPr marL="1828754" lvl="2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 b="1"/>
            </a:lvl3pPr>
            <a:lvl4pPr marL="2438339" lvl="3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4pPr>
            <a:lvl5pPr marL="3047924" lvl="4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5pPr>
            <a:lvl6pPr marL="3657509" lvl="5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6pPr>
            <a:lvl7pPr marL="4267093" lvl="6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7pPr>
            <a:lvl8pPr marL="4876678" lvl="7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8pPr>
            <a:lvl9pPr marL="5486263" lvl="8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4" name="Google Shape;264;p30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233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1219170" lvl="1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2438339" lvl="3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3047924" lvl="4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5" name="Google Shape;265;p30"/>
          <p:cNvSpPr txBox="1">
            <a:spLocks noGrp="1"/>
          </p:cNvSpPr>
          <p:nvPr>
            <p:ph type="body" idx="3"/>
          </p:nvPr>
        </p:nvSpPr>
        <p:spPr>
          <a:xfrm>
            <a:off x="6172201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400" b="1"/>
            </a:lvl1pPr>
            <a:lvl2pPr marL="1219170" lvl="1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2000" b="1"/>
            </a:lvl2pPr>
            <a:lvl3pPr marL="1828754" lvl="2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 b="1"/>
            </a:lvl3pPr>
            <a:lvl4pPr marL="2438339" lvl="3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4pPr>
            <a:lvl5pPr marL="3047924" lvl="4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5pPr>
            <a:lvl6pPr marL="3657509" lvl="5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6pPr>
            <a:lvl7pPr marL="4267093" lvl="6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7pPr>
            <a:lvl8pPr marL="4876678" lvl="7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8pPr>
            <a:lvl9pPr marL="5486263" lvl="8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6" name="Google Shape;266;p30"/>
          <p:cNvSpPr txBox="1">
            <a:spLocks noGrp="1"/>
          </p:cNvSpPr>
          <p:nvPr>
            <p:ph type="body" idx="4"/>
          </p:nvPr>
        </p:nvSpPr>
        <p:spPr>
          <a:xfrm>
            <a:off x="6172201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233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1219170" lvl="1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2438339" lvl="3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3047924" lvl="4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67" name="Google Shape;267;p30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268" name="Google Shape;268;p30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69" name="Google Shape;269;p30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70" name="Google Shape;270;p30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71" name="Google Shape;271;p30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72" name="Google Shape;272;p30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73" name="Google Shape;273;p30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74" name="Google Shape;274;p30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75" name="Google Shape;275;p30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76" name="Google Shape;276;p30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567200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3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279" name="Google Shape;279;p31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280" name="Google Shape;280;p31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1" name="Google Shape;281;p31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2" name="Google Shape;282;p31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3" name="Google Shape;283;p31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4" name="Google Shape;284;p31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85" name="Google Shape;285;p31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86" name="Google Shape;286;p31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31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88" name="Google Shape;288;p31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4283829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0" name="Google Shape;290;p32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291" name="Google Shape;291;p32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92" name="Google Shape;292;p32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93" name="Google Shape;293;p32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94" name="Google Shape;294;p32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95" name="Google Shape;295;p32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96" name="Google Shape;296;p32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97" name="Google Shape;297;p32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98" name="Google Shape;298;p32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99" name="Google Shape;299;p32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583704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3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Kalam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02" name="Google Shape;302;p33"/>
          <p:cNvSpPr txBox="1">
            <a:spLocks noGrp="1"/>
          </p:cNvSpPr>
          <p:nvPr>
            <p:ph type="body" idx="1"/>
          </p:nvPr>
        </p:nvSpPr>
        <p:spPr>
          <a:xfrm>
            <a:off x="5183188" y="987426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507987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3200"/>
            </a:lvl1pPr>
            <a:lvl2pPr marL="1219170" lvl="1" indent="-482588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800"/>
            </a:lvl2pPr>
            <a:lvl3pPr marL="1828754" lvl="2" indent="-457189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2400"/>
            </a:lvl3pPr>
            <a:lvl4pPr marL="2438339" lvl="3" indent="-431789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2000"/>
            </a:lvl4pPr>
            <a:lvl5pPr marL="3047924" lvl="4" indent="-431789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2000"/>
            </a:lvl5pPr>
            <a:lvl6pPr marL="3657509" lvl="5" indent="-431789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2000"/>
            </a:lvl6pPr>
            <a:lvl7pPr marL="4267093" lvl="6" indent="-431789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2000"/>
            </a:lvl7pPr>
            <a:lvl8pPr marL="4876678" lvl="7" indent="-431789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2000"/>
            </a:lvl8pPr>
            <a:lvl9pPr marL="5486263" lvl="8" indent="-431789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3" name="Google Shape;303;p33"/>
          <p:cNvSpPr txBox="1">
            <a:spLocks noGrp="1"/>
          </p:cNvSpPr>
          <p:nvPr>
            <p:ph type="body" idx="2"/>
          </p:nvPr>
        </p:nvSpPr>
        <p:spPr>
          <a:xfrm>
            <a:off x="839788" y="2057401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1pPr>
            <a:lvl2pPr marL="1219170" lvl="1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467"/>
            </a:lvl2pPr>
            <a:lvl3pPr marL="1828754" lvl="2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200"/>
            </a:lvl3pPr>
            <a:lvl4pPr marL="2438339" lvl="3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4pPr>
            <a:lvl5pPr marL="3047924" lvl="4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5pPr>
            <a:lvl6pPr marL="3657509" lvl="5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6pPr>
            <a:lvl7pPr marL="4267093" lvl="6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7pPr>
            <a:lvl8pPr marL="4876678" lvl="7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8pPr>
            <a:lvl9pPr marL="5486263" lvl="8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04" name="Google Shape;304;p33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305" name="Google Shape;305;p33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06" name="Google Shape;306;p33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07" name="Google Shape;307;p33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08" name="Google Shape;308;p33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09" name="Google Shape;309;p33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310" name="Google Shape;310;p33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11" name="Google Shape;311;p33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12" name="Google Shape;312;p33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313" name="Google Shape;313;p33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719427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 with Caption"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3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Kalam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16" name="Google Shape;316;p34"/>
          <p:cNvSpPr>
            <a:spLocks noGrp="1"/>
          </p:cNvSpPr>
          <p:nvPr>
            <p:ph type="pic" idx="2"/>
          </p:nvPr>
        </p:nvSpPr>
        <p:spPr>
          <a:xfrm>
            <a:off x="5183188" y="987426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317" name="Google Shape;317;p34"/>
          <p:cNvSpPr txBox="1">
            <a:spLocks noGrp="1"/>
          </p:cNvSpPr>
          <p:nvPr>
            <p:ph type="body" idx="1"/>
          </p:nvPr>
        </p:nvSpPr>
        <p:spPr>
          <a:xfrm>
            <a:off x="839788" y="2057401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1pPr>
            <a:lvl2pPr marL="1219170" lvl="1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467"/>
            </a:lvl2pPr>
            <a:lvl3pPr marL="1828754" lvl="2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200"/>
            </a:lvl3pPr>
            <a:lvl4pPr marL="2438339" lvl="3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4pPr>
            <a:lvl5pPr marL="3047924" lvl="4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5pPr>
            <a:lvl6pPr marL="3657509" lvl="5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6pPr>
            <a:lvl7pPr marL="4267093" lvl="6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7pPr>
            <a:lvl8pPr marL="4876678" lvl="7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8pPr>
            <a:lvl9pPr marL="5486263" lvl="8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18" name="Google Shape;318;p34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319" name="Google Shape;319;p34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20" name="Google Shape;320;p34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21" name="Google Shape;321;p34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22" name="Google Shape;322;p34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23" name="Google Shape;323;p34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324" name="Google Shape;324;p34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25" name="Google Shape;325;p34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26" name="Google Shape;326;p34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327" name="Google Shape;327;p34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636361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alam"/>
              <a:buNone/>
              <a:defRPr sz="3300" b="1" i="0" u="none" strike="noStrike" cap="none">
                <a:solidFill>
                  <a:schemeClr val="dk1"/>
                </a:solidFill>
                <a:latin typeface="Kalam"/>
                <a:ea typeface="Kalam"/>
                <a:cs typeface="Kalam"/>
                <a:sym typeface="Kala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204" name="Google Shape;204;p2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endParaRPr/>
          </a:p>
        </p:txBody>
      </p:sp>
      <p:sp>
        <p:nvSpPr>
          <p:cNvPr id="205" name="Google Shape;205;p25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endParaRPr/>
          </a:p>
        </p:txBody>
      </p:sp>
      <p:sp>
        <p:nvSpPr>
          <p:cNvPr id="206" name="Google Shape;206;p25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endParaRPr/>
          </a:p>
        </p:txBody>
      </p:sp>
      <p:sp>
        <p:nvSpPr>
          <p:cNvPr id="207" name="Google Shape;207;p25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27997852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4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3" name="Google Shape;473;p48"/>
          <p:cNvSpPr/>
          <p:nvPr/>
        </p:nvSpPr>
        <p:spPr>
          <a:xfrm>
            <a:off x="1656624" y="901770"/>
            <a:ext cx="4970256" cy="3855397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4" name="Google Shape;474;p48"/>
          <p:cNvSpPr/>
          <p:nvPr/>
        </p:nvSpPr>
        <p:spPr>
          <a:xfrm>
            <a:off x="1656624" y="901770"/>
            <a:ext cx="4970256" cy="3855397"/>
          </a:xfrm>
          <a:prstGeom prst="rect">
            <a:avLst/>
          </a:prstGeom>
          <a:solidFill>
            <a:schemeClr val="accent3">
              <a:alpha val="20000"/>
            </a:schemeClr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5" name="Google Shape;475;p48"/>
          <p:cNvSpPr/>
          <p:nvPr/>
        </p:nvSpPr>
        <p:spPr>
          <a:xfrm>
            <a:off x="1" y="1"/>
            <a:ext cx="3871489" cy="4096327"/>
          </a:xfrm>
          <a:custGeom>
            <a:avLst/>
            <a:gdLst/>
            <a:ahLst/>
            <a:cxnLst/>
            <a:rect l="l" t="t" r="r" b="b"/>
            <a:pathLst>
              <a:path w="3871489" h="4096327" extrusionOk="0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80BD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6" name="Google Shape;476;p48"/>
          <p:cNvSpPr/>
          <p:nvPr/>
        </p:nvSpPr>
        <p:spPr>
          <a:xfrm>
            <a:off x="1" y="1"/>
            <a:ext cx="3871489" cy="4096327"/>
          </a:xfrm>
          <a:custGeom>
            <a:avLst/>
            <a:gdLst/>
            <a:ahLst/>
            <a:cxnLst/>
            <a:rect l="l" t="t" r="r" b="b"/>
            <a:pathLst>
              <a:path w="3871489" h="4096327" extrusionOk="0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80BD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7" name="Google Shape;477;p48"/>
          <p:cNvSpPr/>
          <p:nvPr/>
        </p:nvSpPr>
        <p:spPr>
          <a:xfrm>
            <a:off x="0" y="1396899"/>
            <a:ext cx="1861853" cy="277779"/>
          </a:xfrm>
          <a:custGeom>
            <a:avLst/>
            <a:gdLst/>
            <a:ahLst/>
            <a:cxnLst/>
            <a:rect l="l" t="t" r="r" b="b"/>
            <a:pathLst>
              <a:path w="1861854" h="277779" extrusionOk="0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8" name="Google Shape;478;p48"/>
          <p:cNvSpPr/>
          <p:nvPr/>
        </p:nvSpPr>
        <p:spPr>
          <a:xfrm>
            <a:off x="0" y="1836633"/>
            <a:ext cx="1861853" cy="277779"/>
          </a:xfrm>
          <a:custGeom>
            <a:avLst/>
            <a:gdLst/>
            <a:ahLst/>
            <a:cxnLst/>
            <a:rect l="l" t="t" r="r" b="b"/>
            <a:pathLst>
              <a:path w="1861854" h="277779" extrusionOk="0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9" name="Google Shape;479;p48"/>
          <p:cNvSpPr/>
          <p:nvPr/>
        </p:nvSpPr>
        <p:spPr>
          <a:xfrm>
            <a:off x="1549229" y="798987"/>
            <a:ext cx="4970256" cy="385539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80" name="Google Shape;480;p48"/>
          <p:cNvSpPr txBox="1">
            <a:spLocks noGrp="1"/>
          </p:cNvSpPr>
          <p:nvPr>
            <p:ph type="ctrTitle"/>
          </p:nvPr>
        </p:nvSpPr>
        <p:spPr>
          <a:xfrm>
            <a:off x="2044968" y="982020"/>
            <a:ext cx="4108560" cy="164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b" anchorCtr="0">
            <a:normAutofit/>
          </a:bodyPr>
          <a:lstStyle/>
          <a:p>
            <a:pPr>
              <a:buClr>
                <a:srgbClr val="CC4125"/>
              </a:buClr>
              <a:buSzPts val="5400"/>
            </a:pPr>
            <a:r>
              <a:rPr lang="en" sz="7200" dirty="0">
                <a:solidFill>
                  <a:srgbClr val="CC4125"/>
                </a:solidFill>
                <a:latin typeface="Fredericka the Great"/>
                <a:ea typeface="Fredericka the Great"/>
                <a:cs typeface="Fredericka the Great"/>
                <a:sym typeface="Fredericka the Great"/>
              </a:rPr>
              <a:t>AP BIO</a:t>
            </a:r>
            <a:endParaRPr sz="1467" dirty="0"/>
          </a:p>
        </p:txBody>
      </p:sp>
      <p:sp>
        <p:nvSpPr>
          <p:cNvPr id="481" name="Google Shape;481;p48"/>
          <p:cNvSpPr txBox="1">
            <a:spLocks noGrp="1"/>
          </p:cNvSpPr>
          <p:nvPr>
            <p:ph type="subTitle" idx="1"/>
          </p:nvPr>
        </p:nvSpPr>
        <p:spPr>
          <a:xfrm>
            <a:off x="1824219" y="2703377"/>
            <a:ext cx="4550059" cy="164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t" anchorCtr="0">
            <a:normAutofit fontScale="85000" lnSpcReduction="20000"/>
          </a:bodyPr>
          <a:lstStyle/>
          <a:p>
            <a:pPr marL="0" indent="0">
              <a:spcBef>
                <a:spcPts val="0"/>
              </a:spcBef>
              <a:buClr>
                <a:srgbClr val="134F5C"/>
              </a:buClr>
              <a:buSzPts val="3900"/>
            </a:pPr>
            <a:r>
              <a:rPr lang="en" sz="5200" b="1" dirty="0">
                <a:solidFill>
                  <a:srgbClr val="134F5C"/>
                </a:solidFill>
                <a:latin typeface="Kalam"/>
                <a:ea typeface="Kalam"/>
                <a:cs typeface="Kalam"/>
                <a:sym typeface="Kalam"/>
              </a:rPr>
              <a:t>TOPIC 6.3:</a:t>
            </a:r>
          </a:p>
          <a:p>
            <a:pPr marL="0" indent="0">
              <a:spcBef>
                <a:spcPts val="0"/>
              </a:spcBef>
              <a:buClr>
                <a:srgbClr val="134F5C"/>
              </a:buClr>
              <a:buSzPts val="3900"/>
            </a:pPr>
            <a:r>
              <a:rPr lang="en" sz="5200" b="1" dirty="0">
                <a:solidFill>
                  <a:srgbClr val="134F5C"/>
                </a:solidFill>
                <a:latin typeface="Kalam"/>
                <a:ea typeface="Kalam"/>
                <a:cs typeface="Kalam"/>
                <a:sym typeface="Kalam"/>
              </a:rPr>
              <a:t>Transcription and RNA Processing</a:t>
            </a:r>
          </a:p>
        </p:txBody>
      </p:sp>
      <p:sp>
        <p:nvSpPr>
          <p:cNvPr id="482" name="Google Shape;482;p48"/>
          <p:cNvSpPr/>
          <p:nvPr/>
        </p:nvSpPr>
        <p:spPr>
          <a:xfrm>
            <a:off x="1366115" y="3453762"/>
            <a:ext cx="319941" cy="319941"/>
          </a:xfrm>
          <a:prstGeom prst="ellipse">
            <a:avLst/>
          </a:prstGeom>
          <a:solidFill>
            <a:srgbClr val="FFFFFF"/>
          </a:solidFill>
          <a:ln w="28575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83" name="Google Shape;483;p48"/>
          <p:cNvSpPr/>
          <p:nvPr/>
        </p:nvSpPr>
        <p:spPr>
          <a:xfrm>
            <a:off x="1366115" y="3453762"/>
            <a:ext cx="319941" cy="319941"/>
          </a:xfrm>
          <a:prstGeom prst="ellipse">
            <a:avLst/>
          </a:prstGeom>
          <a:solidFill>
            <a:schemeClr val="accent3">
              <a:alpha val="20000"/>
            </a:schemeClr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id="484" name="Google Shape;484;p48" descr="Green patterned leaves"/>
          <p:cNvPicPr preferRelativeResize="0"/>
          <p:nvPr/>
        </p:nvPicPr>
        <p:blipFill rotWithShape="1">
          <a:blip r:embed="rId3">
            <a:alphaModFix/>
          </a:blip>
          <a:srcRect t="18158" r="1" b="15675"/>
          <a:stretch/>
        </p:blipFill>
        <p:spPr>
          <a:xfrm>
            <a:off x="6942470" y="1796564"/>
            <a:ext cx="4943409" cy="2170137"/>
          </a:xfrm>
          <a:prstGeom prst="rect">
            <a:avLst/>
          </a:prstGeom>
          <a:noFill/>
          <a:ln>
            <a:noFill/>
          </a:ln>
        </p:spPr>
      </p:pic>
      <p:sp>
        <p:nvSpPr>
          <p:cNvPr id="485" name="Google Shape;485;p48"/>
          <p:cNvSpPr/>
          <p:nvPr/>
        </p:nvSpPr>
        <p:spPr>
          <a:xfrm>
            <a:off x="8068715" y="982020"/>
            <a:ext cx="622472" cy="622472"/>
          </a:xfrm>
          <a:custGeom>
            <a:avLst/>
            <a:gdLst/>
            <a:ahLst/>
            <a:cxnLst/>
            <a:rect l="l" t="t" r="r" b="b"/>
            <a:pathLst>
              <a:path w="807148" h="807148" extrusionOk="0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86" name="Google Shape;486;p48"/>
          <p:cNvSpPr/>
          <p:nvPr/>
        </p:nvSpPr>
        <p:spPr>
          <a:xfrm>
            <a:off x="8068715" y="982020"/>
            <a:ext cx="622472" cy="622472"/>
          </a:xfrm>
          <a:custGeom>
            <a:avLst/>
            <a:gdLst/>
            <a:ahLst/>
            <a:cxnLst/>
            <a:rect l="l" t="t" r="r" b="b"/>
            <a:pathLst>
              <a:path w="807148" h="807148" extrusionOk="0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87" name="Google Shape;487;p48"/>
          <p:cNvSpPr/>
          <p:nvPr/>
        </p:nvSpPr>
        <p:spPr>
          <a:xfrm>
            <a:off x="9983019" y="4738592"/>
            <a:ext cx="2208981" cy="2119409"/>
          </a:xfrm>
          <a:custGeom>
            <a:avLst/>
            <a:gdLst/>
            <a:ahLst/>
            <a:cxnLst/>
            <a:rect l="l" t="t" r="r" b="b"/>
            <a:pathLst>
              <a:path w="3432581" h="3293393" extrusionOk="0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88" name="Google Shape;488;p48"/>
          <p:cNvSpPr/>
          <p:nvPr/>
        </p:nvSpPr>
        <p:spPr>
          <a:xfrm>
            <a:off x="9983019" y="4738592"/>
            <a:ext cx="2208981" cy="2119409"/>
          </a:xfrm>
          <a:custGeom>
            <a:avLst/>
            <a:gdLst/>
            <a:ahLst/>
            <a:cxnLst/>
            <a:rect l="l" t="t" r="r" b="b"/>
            <a:pathLst>
              <a:path w="3432581" h="3293393" extrusionOk="0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3">
              <a:alpha val="20000"/>
            </a:schemeClr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489" name="Google Shape;489;p48"/>
          <p:cNvGrpSpPr/>
          <p:nvPr/>
        </p:nvGrpSpPr>
        <p:grpSpPr>
          <a:xfrm>
            <a:off x="10343488" y="5662438"/>
            <a:ext cx="1054465" cy="469689"/>
            <a:chOff x="9841624" y="4115729"/>
            <a:chExt cx="602169" cy="268223"/>
          </a:xfrm>
        </p:grpSpPr>
        <p:sp>
          <p:nvSpPr>
            <p:cNvPr id="490" name="Google Shape;490;p48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33" tIns="45700" rIns="91433" bIns="457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91" name="Google Shape;491;p48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33" tIns="45700" rIns="91433" bIns="457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92" name="Google Shape;492;p48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33" tIns="45700" rIns="91433" bIns="457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93" name="Google Shape;493;p48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33" tIns="45700" rIns="91433" bIns="457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94" name="Google Shape;494;p48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33" tIns="45700" rIns="91433" bIns="457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pic>
        <p:nvPicPr>
          <p:cNvPr id="3" name="Picture 2" descr="A black background with blue and red letters&#10;&#10;AI-generated content may be incorrect.">
            <a:extLst>
              <a:ext uri="{FF2B5EF4-FFF2-40B4-BE49-F238E27FC236}">
                <a16:creationId xmlns:a16="http://schemas.microsoft.com/office/drawing/2014/main" id="{C396EC2B-8386-B933-B878-A80FA4A2780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7580" y="4339930"/>
            <a:ext cx="3930259" cy="131884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283"/>
    </mc:Choice>
    <mc:Fallback xmlns="">
      <p:transition spd="slow" advTm="828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4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4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Google Shape;500;p4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ctr" anchorCtr="0">
            <a:normAutofit/>
          </a:bodyPr>
          <a:lstStyle/>
          <a:p>
            <a:pPr>
              <a:buSzPts val="3300"/>
            </a:pPr>
            <a:r>
              <a:rPr lang="en" sz="4400" b="1" dirty="0">
                <a:latin typeface="Kalam"/>
                <a:ea typeface="Kalam"/>
                <a:cs typeface="Kalam"/>
                <a:sym typeface="Kalam"/>
              </a:rPr>
              <a:t>Objectives</a:t>
            </a:r>
            <a:endParaRPr sz="4400" dirty="0"/>
          </a:p>
        </p:txBody>
      </p:sp>
      <p:sp>
        <p:nvSpPr>
          <p:cNvPr id="501" name="Google Shape;501;p4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t" anchorCtr="0">
            <a:normAutofit/>
          </a:bodyPr>
          <a:lstStyle/>
          <a:p>
            <a:pPr marL="237061" indent="-50799">
              <a:spcBef>
                <a:spcPts val="0"/>
              </a:spcBef>
              <a:buSzPts val="2100"/>
              <a:buNone/>
            </a:pPr>
            <a:endParaRPr sz="1467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590A886-4E54-BD19-8485-E3AAC4F7EF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0950" y="681036"/>
            <a:ext cx="5255610" cy="520401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67239D6-083A-B9A4-3C91-8EE1C970B6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31525" y="1586753"/>
            <a:ext cx="3360475" cy="399349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35EB1C8-4512-4BF6-F4FD-5C663137091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4815" y="2619095"/>
            <a:ext cx="2095500" cy="208597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8551"/>
    </mc:Choice>
    <mc:Fallback xmlns="">
      <p:transition spd="slow" advTm="3855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6B792-AEE4-33B1-BE93-7771DDBA7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Gene Expression + The Goal of Transcription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299FA-A0CE-412A-153E-8C306E19C7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734126"/>
            <a:ext cx="8736106" cy="4351339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sz="2600" b="1" dirty="0">
                <a:solidFill>
                  <a:schemeClr val="accent2">
                    <a:lumMod val="50000"/>
                  </a:schemeClr>
                </a:solidFill>
              </a:rPr>
              <a:t>Gene expression </a:t>
            </a:r>
            <a:r>
              <a:rPr lang="en-US" sz="2600" dirty="0"/>
              <a:t>– the process by which DNA directs the synthesis of proteins -&gt; each gene codes for one polypeptide </a:t>
            </a:r>
          </a:p>
          <a:p>
            <a:pPr lvl="1">
              <a:spcBef>
                <a:spcPts val="800"/>
              </a:spcBef>
            </a:pPr>
            <a:r>
              <a:rPr lang="en-US" sz="2300" dirty="0"/>
              <a:t>Genetic code is nearly universal</a:t>
            </a:r>
          </a:p>
          <a:p>
            <a:pPr marL="186262" indent="0">
              <a:spcBef>
                <a:spcPts val="800"/>
              </a:spcBef>
              <a:buNone/>
            </a:pPr>
            <a:br>
              <a:rPr lang="en-US" sz="2600" dirty="0"/>
            </a:br>
            <a:endParaRPr lang="en-US" sz="2600" dirty="0"/>
          </a:p>
        </p:txBody>
      </p:sp>
      <p:pic>
        <p:nvPicPr>
          <p:cNvPr id="1026" name="Picture 2" descr="Central Dogma of Molecular Biology - GeeksforGeeks">
            <a:extLst>
              <a:ext uri="{FF2B5EF4-FFF2-40B4-BE49-F238E27FC236}">
                <a16:creationId xmlns:a16="http://schemas.microsoft.com/office/drawing/2014/main" id="{BE647050-1D9F-2161-7900-56E7532720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7491" y="2728183"/>
            <a:ext cx="4474509" cy="2948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56188A5E-03BC-4710-E162-95FBF63C9E0C}"/>
              </a:ext>
            </a:extLst>
          </p:cNvPr>
          <p:cNvSpPr txBox="1">
            <a:spLocks/>
          </p:cNvSpPr>
          <p:nvPr/>
        </p:nvSpPr>
        <p:spPr>
          <a:xfrm>
            <a:off x="838200" y="3500718"/>
            <a:ext cx="6879291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609585" marR="0" lvl="0" indent="-423323" algn="l" rtl="0" eaLnBrk="1" hangingPunct="1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1219170" marR="0" lvl="1" indent="-423323" algn="l" rtl="0" eaLnBrk="1" hangingPunct="1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1828754" marR="0" lvl="2" indent="-423323" algn="l" rtl="0" eaLnBrk="1" hangingPunct="1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2438339" marR="0" lvl="3" indent="-423323" algn="l" rtl="0" eaLnBrk="1" hangingPunct="1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3047924" marR="0" lvl="4" indent="-423323" algn="l" rtl="0" eaLnBrk="1" hangingPunct="1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3657509" marR="0" lvl="5" indent="-423323" algn="l" rtl="0" eaLnBrk="1" hangingPunct="1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4267093" marR="0" lvl="6" indent="-423323" algn="l" rtl="0" eaLnBrk="1" hangingPunct="1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4876678" marR="0" lvl="7" indent="-423323" algn="l" rtl="0" eaLnBrk="1" hangingPunct="1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5486263" marR="0" lvl="8" indent="-423323" algn="l" rtl="0" eaLnBrk="1" hangingPunct="1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>
              <a:spcBef>
                <a:spcPts val="800"/>
              </a:spcBef>
            </a:pPr>
            <a:r>
              <a:rPr lang="en-US" sz="2600" b="1" kern="0" dirty="0">
                <a:solidFill>
                  <a:schemeClr val="accent2">
                    <a:lumMod val="50000"/>
                  </a:schemeClr>
                </a:solidFill>
              </a:rPr>
              <a:t>Transcription</a:t>
            </a:r>
            <a:r>
              <a:rPr lang="en-US" sz="2600" kern="0" dirty="0"/>
              <a:t> – the synthesis of RNA using DNA as a template (within the nucleus of eukaryotic cells)</a:t>
            </a:r>
          </a:p>
          <a:p>
            <a:pPr>
              <a:spcBef>
                <a:spcPts val="800"/>
              </a:spcBef>
            </a:pPr>
            <a:r>
              <a:rPr lang="en-US" sz="2600" kern="0" dirty="0"/>
              <a:t>The goal: </a:t>
            </a:r>
            <a:r>
              <a:rPr lang="en-US" sz="2600" b="1" kern="0" dirty="0">
                <a:solidFill>
                  <a:schemeClr val="accent2">
                    <a:lumMod val="50000"/>
                  </a:schemeClr>
                </a:solidFill>
              </a:rPr>
              <a:t>mRNA</a:t>
            </a:r>
            <a:r>
              <a:rPr lang="en-US" sz="2600" kern="0" dirty="0"/>
              <a:t> – carries genetic message of DNA to the protein making machine in the cell, ribosomes</a:t>
            </a:r>
          </a:p>
          <a:p>
            <a:pPr>
              <a:spcBef>
                <a:spcPts val="800"/>
              </a:spcBef>
            </a:pPr>
            <a:r>
              <a:rPr lang="en-US" sz="2600" b="1" kern="0" dirty="0">
                <a:solidFill>
                  <a:schemeClr val="accent2">
                    <a:lumMod val="50000"/>
                  </a:schemeClr>
                </a:solidFill>
              </a:rPr>
              <a:t>Central dogma</a:t>
            </a:r>
            <a:br>
              <a:rPr lang="en-US" sz="2600" kern="0" dirty="0"/>
            </a:br>
            <a:endParaRPr lang="en-US" sz="2600" kern="0" dirty="0"/>
          </a:p>
        </p:txBody>
      </p:sp>
    </p:spTree>
    <p:extLst>
      <p:ext uri="{BB962C8B-B14F-4D97-AF65-F5344CB8AC3E}">
        <p14:creationId xmlns:p14="http://schemas.microsoft.com/office/powerpoint/2010/main" val="3070795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4885"/>
    </mc:Choice>
    <mc:Fallback xmlns="">
      <p:transition spd="slow" advTm="74885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CDFC1-3799-1D58-60FB-839108752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Steps of Transcription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C81F6B-1E74-0843-AE24-8977F4DCF0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023" y="1690688"/>
            <a:ext cx="7516906" cy="5515023"/>
          </a:xfrm>
        </p:spPr>
        <p:txBody>
          <a:bodyPr>
            <a:normAutofit/>
          </a:bodyPr>
          <a:lstStyle/>
          <a:p>
            <a:r>
              <a:rPr lang="en-US" sz="2600" dirty="0"/>
              <a:t>1 strand of the DNA is transcribed – </a:t>
            </a:r>
            <a:r>
              <a:rPr lang="en-US" sz="2600" b="1" dirty="0">
                <a:solidFill>
                  <a:schemeClr val="accent2">
                    <a:lumMod val="50000"/>
                  </a:schemeClr>
                </a:solidFill>
              </a:rPr>
              <a:t>template strand  </a:t>
            </a:r>
            <a:r>
              <a:rPr lang="en-US" sz="2600" dirty="0"/>
              <a:t>(the other strand is the </a:t>
            </a:r>
            <a:r>
              <a:rPr lang="en-US" sz="2600" b="1" dirty="0">
                <a:solidFill>
                  <a:schemeClr val="accent2">
                    <a:lumMod val="50000"/>
                  </a:schemeClr>
                </a:solidFill>
              </a:rPr>
              <a:t>coding strand </a:t>
            </a:r>
            <a:r>
              <a:rPr lang="en-US" sz="2600" dirty="0"/>
              <a:t>– it will share the same sequence as the mRNA)</a:t>
            </a:r>
          </a:p>
          <a:p>
            <a:r>
              <a:rPr lang="en-US" sz="2600" b="1" dirty="0">
                <a:solidFill>
                  <a:schemeClr val="accent2">
                    <a:lumMod val="50000"/>
                  </a:schemeClr>
                </a:solidFill>
              </a:rPr>
              <a:t>RNA polymerase </a:t>
            </a:r>
            <a:r>
              <a:rPr lang="en-US" sz="2600" dirty="0"/>
              <a:t>– enzyme that separates two DNA strands and connects free RNA nucleotides as they base pair – add to 3’ end (phosphodiester bonds in the transcription bubble)</a:t>
            </a:r>
          </a:p>
          <a:p>
            <a:pPr lvl="1"/>
            <a:r>
              <a:rPr lang="en-US" sz="2300" dirty="0"/>
              <a:t>DNA is read 3’ to 5’</a:t>
            </a:r>
          </a:p>
          <a:p>
            <a:pPr lvl="1"/>
            <a:r>
              <a:rPr lang="en-US" sz="2300" dirty="0"/>
              <a:t>Attaches at the </a:t>
            </a:r>
            <a:r>
              <a:rPr lang="en-US" sz="2300" b="1" dirty="0">
                <a:solidFill>
                  <a:schemeClr val="accent2">
                    <a:lumMod val="50000"/>
                  </a:schemeClr>
                </a:solidFill>
              </a:rPr>
              <a:t>promoter</a:t>
            </a:r>
            <a:r>
              <a:rPr lang="en-US" sz="2300" dirty="0"/>
              <a:t> DNA sequence and detaches at the </a:t>
            </a:r>
            <a:r>
              <a:rPr lang="en-US" sz="2300" b="1" dirty="0">
                <a:solidFill>
                  <a:schemeClr val="accent2">
                    <a:lumMod val="50000"/>
                  </a:schemeClr>
                </a:solidFill>
              </a:rPr>
              <a:t>terminator</a:t>
            </a:r>
          </a:p>
          <a:p>
            <a:pPr lvl="1"/>
            <a:r>
              <a:rPr lang="en-US" sz="2300" b="1" dirty="0">
                <a:solidFill>
                  <a:schemeClr val="accent2">
                    <a:lumMod val="50000"/>
                  </a:schemeClr>
                </a:solidFill>
              </a:rPr>
              <a:t>Transcription factors </a:t>
            </a:r>
            <a:r>
              <a:rPr lang="en-US" sz="2300" dirty="0"/>
              <a:t>assist the process</a:t>
            </a:r>
          </a:p>
        </p:txBody>
      </p:sp>
      <p:pic>
        <p:nvPicPr>
          <p:cNvPr id="2050" name="Picture 2" descr="Transcription: an overview of DNA transcription (article) | Khan Academy">
            <a:extLst>
              <a:ext uri="{FF2B5EF4-FFF2-40B4-BE49-F238E27FC236}">
                <a16:creationId xmlns:a16="http://schemas.microsoft.com/office/drawing/2014/main" id="{4C8454D0-928E-218D-F197-C3186E2E22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7783" y="2187388"/>
            <a:ext cx="4944217" cy="3143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9237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115"/>
    </mc:Choice>
    <mc:Fallback xmlns="">
      <p:transition spd="slow" advTm="99115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9A6F3-8C9D-1F1A-17FD-3A798F889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mRNA Processing 1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3F5F4D-2FD0-0F59-E8C6-6829A36A2D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600" dirty="0"/>
              <a:t>This process creates primary RNA that must be processed before it becomes mRNA – only in eukaryotic cells</a:t>
            </a:r>
          </a:p>
          <a:p>
            <a:pPr lvl="1"/>
            <a:r>
              <a:rPr lang="en-US" sz="2300" b="1" dirty="0">
                <a:solidFill>
                  <a:schemeClr val="accent2">
                    <a:lumMod val="50000"/>
                  </a:schemeClr>
                </a:solidFill>
              </a:rPr>
              <a:t>5’ cap </a:t>
            </a:r>
            <a:r>
              <a:rPr lang="en-US" sz="2300" dirty="0"/>
              <a:t>– modified guanine nucleotide attached to 5’ end of mRNA</a:t>
            </a:r>
          </a:p>
          <a:p>
            <a:pPr lvl="1"/>
            <a:r>
              <a:rPr lang="en-US" sz="2300" b="1" dirty="0">
                <a:solidFill>
                  <a:schemeClr val="accent2">
                    <a:lumMod val="50000"/>
                  </a:schemeClr>
                </a:solidFill>
              </a:rPr>
              <a:t>Poly-A-tail</a:t>
            </a:r>
            <a:r>
              <a:rPr lang="en-US" sz="2300" dirty="0"/>
              <a:t> – 50-250 adenine nucleotides attached to 3’ end</a:t>
            </a:r>
          </a:p>
          <a:p>
            <a:pPr lvl="1"/>
            <a:r>
              <a:rPr lang="en-US" sz="2300" dirty="0"/>
              <a:t>Help mRNA export from nucleus, protect from degradation, help mRNA attach to ribosome</a:t>
            </a:r>
          </a:p>
        </p:txBody>
      </p:sp>
      <p:pic>
        <p:nvPicPr>
          <p:cNvPr id="3076" name="Picture 4" descr="mRNA | labclinics.com">
            <a:extLst>
              <a:ext uri="{FF2B5EF4-FFF2-40B4-BE49-F238E27FC236}">
                <a16:creationId xmlns:a16="http://schemas.microsoft.com/office/drawing/2014/main" id="{FFD37818-6DD1-D2E2-2C8F-988EB5FF47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623" y="4156421"/>
            <a:ext cx="5570724" cy="2406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1484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734"/>
    </mc:Choice>
    <mc:Fallback xmlns="">
      <p:transition spd="slow" advTm="80734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EF3B5-6441-2120-710C-09D7CBC16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mRNA Processing 11: RNA Splicing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8DE1C0-6526-12A2-1B44-F7C488D2FE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600" b="1" dirty="0">
                <a:solidFill>
                  <a:schemeClr val="accent2">
                    <a:lumMod val="50000"/>
                  </a:schemeClr>
                </a:solidFill>
              </a:rPr>
              <a:t>RNA splicing </a:t>
            </a:r>
            <a:r>
              <a:rPr lang="en-US" sz="2600" dirty="0"/>
              <a:t>– specific sections removed (</a:t>
            </a:r>
            <a:r>
              <a:rPr lang="en-US" sz="2600" b="1" dirty="0">
                <a:solidFill>
                  <a:schemeClr val="accent2">
                    <a:lumMod val="50000"/>
                  </a:schemeClr>
                </a:solidFill>
              </a:rPr>
              <a:t>introns</a:t>
            </a:r>
            <a:r>
              <a:rPr lang="en-US" sz="2600" dirty="0"/>
              <a:t>), remaining are </a:t>
            </a:r>
            <a:r>
              <a:rPr lang="en-US" sz="2600" b="1" dirty="0">
                <a:solidFill>
                  <a:schemeClr val="accent2">
                    <a:lumMod val="50000"/>
                  </a:schemeClr>
                </a:solidFill>
              </a:rPr>
              <a:t>exons</a:t>
            </a:r>
            <a:r>
              <a:rPr lang="en-US" sz="2600" dirty="0"/>
              <a:t> and are bound together by a </a:t>
            </a:r>
            <a:r>
              <a:rPr lang="en-US" sz="2600" b="1" dirty="0">
                <a:solidFill>
                  <a:schemeClr val="accent2">
                    <a:lumMod val="50000"/>
                  </a:schemeClr>
                </a:solidFill>
              </a:rPr>
              <a:t>spliceosome</a:t>
            </a:r>
            <a:r>
              <a:rPr lang="en-US" sz="2600" dirty="0"/>
              <a:t> </a:t>
            </a:r>
          </a:p>
          <a:p>
            <a:pPr lvl="1"/>
            <a:r>
              <a:rPr lang="en-US" sz="2300" dirty="0"/>
              <a:t>An intron in one RNA can be an exon in the other – allows for 100,000 polypeptides from 20,000 genes (alternative RNA splicing)</a:t>
            </a:r>
          </a:p>
          <a:p>
            <a:pPr lvl="1"/>
            <a:r>
              <a:rPr lang="en-US" sz="2300" dirty="0"/>
              <a:t>Special RNA in spliceosomes – </a:t>
            </a:r>
            <a:r>
              <a:rPr lang="en-US" sz="2300" b="1" dirty="0">
                <a:solidFill>
                  <a:schemeClr val="accent2">
                    <a:lumMod val="50000"/>
                  </a:schemeClr>
                </a:solidFill>
              </a:rPr>
              <a:t>small RNA’s </a:t>
            </a:r>
            <a:r>
              <a:rPr lang="en-US" sz="2300" dirty="0"/>
              <a:t>– </a:t>
            </a:r>
            <a:r>
              <a:rPr lang="en-US" sz="2300" b="1" dirty="0">
                <a:solidFill>
                  <a:schemeClr val="accent2">
                    <a:lumMod val="50000"/>
                  </a:schemeClr>
                </a:solidFill>
              </a:rPr>
              <a:t>ribozyme</a:t>
            </a:r>
            <a:r>
              <a:rPr lang="en-US" sz="2300" dirty="0"/>
              <a:t> (catalytic RNA)</a:t>
            </a:r>
          </a:p>
        </p:txBody>
      </p:sp>
      <p:pic>
        <p:nvPicPr>
          <p:cNvPr id="4098" name="Picture 2" descr="13.4 mRNA Processing – College Biology I">
            <a:extLst>
              <a:ext uri="{FF2B5EF4-FFF2-40B4-BE49-F238E27FC236}">
                <a16:creationId xmlns:a16="http://schemas.microsoft.com/office/drawing/2014/main" id="{D0F4954F-8D1B-D32F-B078-F570F468C4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6858" y="3923518"/>
            <a:ext cx="4680977" cy="268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6523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4982"/>
    </mc:Choice>
    <mc:Fallback xmlns="">
      <p:transition spd="slow" advTm="74982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Google Shape;541;p5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ctr" anchorCtr="0">
            <a:normAutofit/>
          </a:bodyPr>
          <a:lstStyle/>
          <a:p>
            <a:pPr>
              <a:buSzPts val="3300"/>
            </a:pPr>
            <a:r>
              <a:rPr lang="en" sz="4400" b="1" dirty="0">
                <a:latin typeface="Kalam"/>
                <a:ea typeface="Kalam"/>
                <a:cs typeface="Kalam"/>
                <a:sym typeface="Kalam"/>
              </a:rPr>
              <a:t>Transcription and RNA Processing Review</a:t>
            </a:r>
            <a:endParaRPr sz="4400" dirty="0"/>
          </a:p>
        </p:txBody>
      </p:sp>
      <p:sp>
        <p:nvSpPr>
          <p:cNvPr id="542" name="Google Shape;542;p5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t" anchorCtr="0">
            <a:normAutofit/>
          </a:bodyPr>
          <a:lstStyle/>
          <a:p>
            <a:pPr marL="507987" indent="-507987">
              <a:spcBef>
                <a:spcPts val="0"/>
              </a:spcBef>
              <a:buSzPts val="2000"/>
              <a:buFont typeface="Kalam"/>
              <a:buAutoNum type="arabicPeriod"/>
            </a:pPr>
            <a:r>
              <a:rPr lang="en-US" sz="2600" dirty="0"/>
              <a:t>Transcription and its role within the Central Dogma</a:t>
            </a:r>
          </a:p>
          <a:p>
            <a:pPr marL="507987" indent="-507987">
              <a:spcBef>
                <a:spcPts val="0"/>
              </a:spcBef>
              <a:buSzPts val="2000"/>
              <a:buFont typeface="Kalam"/>
              <a:buAutoNum type="arabicPeriod"/>
            </a:pPr>
            <a:r>
              <a:rPr lang="en-US" sz="2600" dirty="0"/>
              <a:t>mRNA processing post transcription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324"/>
    </mc:Choice>
    <mc:Fallback xmlns="">
      <p:transition spd="slow" advTm="28324"/>
    </mc:Fallback>
  </mc:AlternateContent>
</p:sld>
</file>

<file path=ppt/theme/theme1.xml><?xml version="1.0" encoding="utf-8"?>
<a:theme xmlns:a="http://schemas.openxmlformats.org/drawingml/2006/main" name="FunkyShapesVTI">
  <a:themeElements>
    <a:clrScheme name="Custom 15">
      <a:dk1>
        <a:srgbClr val="000000"/>
      </a:dk1>
      <a:lt1>
        <a:srgbClr val="FFFFFF"/>
      </a:lt1>
      <a:dk2>
        <a:srgbClr val="2D2D2D"/>
      </a:dk2>
      <a:lt2>
        <a:srgbClr val="F3FFF8"/>
      </a:lt2>
      <a:accent1>
        <a:srgbClr val="FF80BD"/>
      </a:accent1>
      <a:accent2>
        <a:srgbClr val="1EB9D3"/>
      </a:accent2>
      <a:accent3>
        <a:srgbClr val="21C46B"/>
      </a:accent3>
      <a:accent4>
        <a:srgbClr val="EA9600"/>
      </a:accent4>
      <a:accent5>
        <a:srgbClr val="F43B56"/>
      </a:accent5>
      <a:accent6>
        <a:srgbClr val="4B56E8"/>
      </a:accent6>
      <a:hlink>
        <a:srgbClr val="8F61FF"/>
      </a:hlink>
      <a:folHlink>
        <a:srgbClr val="F900A0"/>
      </a:folHlink>
    </a:clrScheme>
    <a:fontScheme name="AP Study Font">
      <a:majorFont>
        <a:latin typeface="Kalam Bold"/>
        <a:ea typeface=""/>
        <a:cs typeface=""/>
      </a:majorFont>
      <a:minorFont>
        <a:latin typeface="Cambr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AP Bio 6.1</Template>
  <TotalTime>1237</TotalTime>
  <Words>316</Words>
  <Application>Microsoft Office PowerPoint</Application>
  <PresentationFormat>Widescreen</PresentationFormat>
  <Paragraphs>32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Aptos</vt:lpstr>
      <vt:lpstr>Arial</vt:lpstr>
      <vt:lpstr>Cambria</vt:lpstr>
      <vt:lpstr>Fredericka the Great</vt:lpstr>
      <vt:lpstr>Kalam</vt:lpstr>
      <vt:lpstr>FunkyShapesVTI</vt:lpstr>
      <vt:lpstr>AP BIO</vt:lpstr>
      <vt:lpstr>Objectives</vt:lpstr>
      <vt:lpstr>Gene Expression + The Goal of Transcription</vt:lpstr>
      <vt:lpstr>Steps of Transcription</vt:lpstr>
      <vt:lpstr>mRNA Processing 1</vt:lpstr>
      <vt:lpstr>mRNA Processing 11: RNA Splicing</vt:lpstr>
      <vt:lpstr>Transcription and RNA Processing Review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Karpoukhin</dc:creator>
  <cp:lastModifiedBy>Daniel Karpoukhin</cp:lastModifiedBy>
  <cp:revision>10</cp:revision>
  <dcterms:created xsi:type="dcterms:W3CDTF">2025-07-22T01:44:04Z</dcterms:created>
  <dcterms:modified xsi:type="dcterms:W3CDTF">2025-08-15T05:10:51Z</dcterms:modified>
</cp:coreProperties>
</file>