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268" r:id="rId3"/>
    <p:sldId id="281" r:id="rId4"/>
    <p:sldId id="282" r:id="rId5"/>
    <p:sldId id="283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61290" autoAdjust="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3C261-7DC1-42C5-8EB8-E9FA3CD189A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6D141-2D46-438D-BECE-9D925A61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2c8773d8918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9" name="Google Shape;469;g2c8773d8918_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0" name="Google Shape;470;g2c8773d8918_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c8773d8918_4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7" name="Google Shape;497;g2c8773d8918_4_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8" name="Google Shape;498;g2c8773d8918_4_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E6D141-2D46-438D-BECE-9D925A61BB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1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E6D141-2D46-438D-BECE-9D925A61BB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576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2c8773d8918_4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g2c8773d8918_4_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9" name="Google Shape;539;g2c8773d8918_4_6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6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 b="1" cap="none"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0" name="Google Shape;210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cap="none"/>
            </a:lvl1pPr>
            <a:lvl2pPr lvl="1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3pPr>
            <a:lvl4pPr lvl="3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11" name="Google Shape;211;p2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12" name="Google Shape;212;p2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2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6" name="Google Shape;216;p2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7" name="Google Shape;217;p2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20" name="Google Shape;220;p2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5984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0" name="Google Shape;330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31" name="Google Shape;331;p35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32" name="Google Shape;332;p35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3" name="Google Shape;333;p35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4" name="Google Shape;334;p35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5" name="Google Shape;335;p35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6" name="Google Shape;336;p35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37" name="Google Shape;337;p3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3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3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40" name="Google Shape;340;p35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2763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3" name="Google Shape;343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44" name="Google Shape;344;p3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45" name="Google Shape;345;p3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6" name="Google Shape;346;p3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7" name="Google Shape;347;p3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8" name="Google Shape;348;p3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9" name="Google Shape;349;p3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50" name="Google Shape;350;p3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3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3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53" name="Google Shape;353;p3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118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24" name="Google Shape;224;p27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25" name="Google Shape;225;p27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6" name="Google Shape;226;p27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27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8" name="Google Shape;228;p27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27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30" name="Google Shape;230;p2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2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3" name="Google Shape;233;p27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9509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6" name="Google Shape;236;p28"/>
          <p:cNvSpPr txBox="1"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2400">
                <a:solidFill>
                  <a:srgbClr val="888888"/>
                </a:solidFill>
              </a:defRPr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867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7" name="Google Shape;237;p28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38" name="Google Shape;238;p2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3" name="Google Shape;243;p2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2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6" name="Google Shape;246;p28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6055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51" name="Google Shape;251;p29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52" name="Google Shape;252;p29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29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29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29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6" name="Google Shape;256;p29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7" name="Google Shape;257;p2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2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60" name="Google Shape;260;p29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0063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3" name="Google Shape;263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4" name="Google Shape;264;p3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5" name="Google Shape;265;p30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6" name="Google Shape;266;p30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67" name="Google Shape;267;p30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68" name="Google Shape;268;p30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9" name="Google Shape;269;p30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0" name="Google Shape;270;p30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1" name="Google Shape;271;p30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2" name="Google Shape;272;p30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3" name="Google Shape;273;p3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3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3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76" name="Google Shape;276;p30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6720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79" name="Google Shape;279;p31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80" name="Google Shape;280;p31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3" name="Google Shape;283;p31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85" name="Google Shape;285;p3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3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3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88" name="Google Shape;288;p31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8382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32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91" name="Google Shape;291;p32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32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3" name="Google Shape;293;p32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32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5" name="Google Shape;295;p32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96" name="Google Shape;296;p32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32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3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99" name="Google Shape;299;p32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8370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2" name="Google Shape;302;p33"/>
          <p:cNvSpPr txBox="1">
            <a:spLocks noGrp="1"/>
          </p:cNvSpPr>
          <p:nvPr>
            <p:ph type="body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507987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200"/>
            </a:lvl1pPr>
            <a:lvl2pPr marL="1219170" lvl="1" indent="-482588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800"/>
            </a:lvl2pPr>
            <a:lvl3pPr marL="1828754" lvl="2" indent="-4571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400"/>
            </a:lvl3pPr>
            <a:lvl4pPr marL="2438339" lvl="3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4pPr>
            <a:lvl5pPr marL="3047924" lvl="4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5pPr>
            <a:lvl6pPr marL="3657509" lvl="5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6pPr>
            <a:lvl7pPr marL="4267093" lvl="6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7pPr>
            <a:lvl8pPr marL="4876678" lvl="7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8pPr>
            <a:lvl9pPr marL="5486263" lvl="8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3" name="Google Shape;303;p33"/>
          <p:cNvSpPr txBox="1">
            <a:spLocks noGrp="1"/>
          </p:cNvSpPr>
          <p:nvPr>
            <p:ph type="body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04" name="Google Shape;304;p33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05" name="Google Shape;305;p33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6" name="Google Shape;306;p33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7" name="Google Shape;307;p33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8" name="Google Shape;308;p33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9" name="Google Shape;309;p33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10" name="Google Shape;310;p3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3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3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13" name="Google Shape;313;p33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1942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6" name="Google Shape;316;p34"/>
          <p:cNvSpPr>
            <a:spLocks noGrp="1"/>
          </p:cNvSpPr>
          <p:nvPr>
            <p:ph type="pic" idx="2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17" name="Google Shape;317;p34"/>
          <p:cNvSpPr txBox="1">
            <a:spLocks noGrp="1"/>
          </p:cNvSpPr>
          <p:nvPr>
            <p:ph type="body" idx="1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18" name="Google Shape;318;p34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19" name="Google Shape;319;p34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0" name="Google Shape;320;p34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1" name="Google Shape;321;p34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2" name="Google Shape;322;p34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3" name="Google Shape;323;p34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24" name="Google Shape;324;p3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3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3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27" name="Google Shape;327;p34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3636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alam"/>
              <a:buNone/>
              <a:defRPr sz="3300" b="1" i="0" u="none" strike="noStrike" cap="none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204" name="Google Shape;204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5" name="Google Shape;205;p2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7" name="Google Shape;207;p2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785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3" name="Google Shape;473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4" name="Google Shape;474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5" name="Google Shape;475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6" name="Google Shape;476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7" name="Google Shape;477;p48"/>
          <p:cNvSpPr/>
          <p:nvPr/>
        </p:nvSpPr>
        <p:spPr>
          <a:xfrm>
            <a:off x="0" y="1396899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8" name="Google Shape;478;p48"/>
          <p:cNvSpPr/>
          <p:nvPr/>
        </p:nvSpPr>
        <p:spPr>
          <a:xfrm>
            <a:off x="0" y="1836633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9" name="Google Shape;479;p48"/>
          <p:cNvSpPr/>
          <p:nvPr/>
        </p:nvSpPr>
        <p:spPr>
          <a:xfrm>
            <a:off x="1549229" y="798987"/>
            <a:ext cx="4970256" cy="385539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0" name="Google Shape;480;p48"/>
          <p:cNvSpPr txBox="1">
            <a:spLocks noGrp="1"/>
          </p:cNvSpPr>
          <p:nvPr>
            <p:ph type="ctrTitle"/>
          </p:nvPr>
        </p:nvSpPr>
        <p:spPr>
          <a:xfrm>
            <a:off x="2044968" y="982020"/>
            <a:ext cx="4108560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buClr>
                <a:srgbClr val="CC4125"/>
              </a:buClr>
              <a:buSzPts val="5400"/>
            </a:pPr>
            <a:r>
              <a:rPr lang="en" sz="7200" dirty="0">
                <a:solidFill>
                  <a:srgbClr val="CC4125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rPr>
              <a:t>AP BIO</a:t>
            </a:r>
            <a:endParaRPr sz="1467" dirty="0"/>
          </a:p>
        </p:txBody>
      </p:sp>
      <p:sp>
        <p:nvSpPr>
          <p:cNvPr id="481" name="Google Shape;481;p48"/>
          <p:cNvSpPr txBox="1">
            <a:spLocks noGrp="1"/>
          </p:cNvSpPr>
          <p:nvPr>
            <p:ph type="subTitle" idx="1"/>
          </p:nvPr>
        </p:nvSpPr>
        <p:spPr>
          <a:xfrm>
            <a:off x="1824219" y="2703377"/>
            <a:ext cx="4550059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 fontScale="70000" lnSpcReduction="20000"/>
          </a:bodyPr>
          <a:lstStyle/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TOPIC 6.6:</a:t>
            </a:r>
          </a:p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Gene Expression and Cell Specialization</a:t>
            </a:r>
          </a:p>
        </p:txBody>
      </p:sp>
      <p:sp>
        <p:nvSpPr>
          <p:cNvPr id="482" name="Google Shape;482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3" name="Google Shape;483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484" name="Google Shape;484;p48" descr="Green patterned leaves"/>
          <p:cNvPicPr preferRelativeResize="0"/>
          <p:nvPr/>
        </p:nvPicPr>
        <p:blipFill rotWithShape="1">
          <a:blip r:embed="rId3">
            <a:alphaModFix/>
          </a:blip>
          <a:srcRect t="18158" r="1" b="15675"/>
          <a:stretch/>
        </p:blipFill>
        <p:spPr>
          <a:xfrm>
            <a:off x="6942470" y="1796564"/>
            <a:ext cx="4943409" cy="2170137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6" name="Google Shape;486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7" name="Google Shape;487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8" name="Google Shape;488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489" name="Google Shape;489;p48"/>
          <p:cNvGrpSpPr/>
          <p:nvPr/>
        </p:nvGrpSpPr>
        <p:grpSpPr>
          <a:xfrm>
            <a:off x="10343488" y="5662438"/>
            <a:ext cx="1054465" cy="469689"/>
            <a:chOff x="9841624" y="4115729"/>
            <a:chExt cx="602169" cy="268223"/>
          </a:xfrm>
        </p:grpSpPr>
        <p:sp>
          <p:nvSpPr>
            <p:cNvPr id="490" name="Google Shape;490;p4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1" name="Google Shape;491;p4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2" name="Google Shape;492;p4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3" name="Google Shape;493;p4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4" name="Google Shape;494;p4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3" name="Picture 2" descr="A black background with blue and red letters&#10;&#10;AI-generated content may be incorrect.">
            <a:extLst>
              <a:ext uri="{FF2B5EF4-FFF2-40B4-BE49-F238E27FC236}">
                <a16:creationId xmlns:a16="http://schemas.microsoft.com/office/drawing/2014/main" id="{C396EC2B-8386-B933-B878-A80FA4A278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580" y="4339930"/>
            <a:ext cx="3930259" cy="13188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29"/>
    </mc:Choice>
    <mc:Fallback xmlns="">
      <p:transition spd="slow" advTm="862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Objectives</a:t>
            </a:r>
            <a:endParaRPr sz="4400" dirty="0"/>
          </a:p>
        </p:txBody>
      </p:sp>
      <p:sp>
        <p:nvSpPr>
          <p:cNvPr id="501" name="Google Shape;501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237061" indent="-50799">
              <a:spcBef>
                <a:spcPts val="0"/>
              </a:spcBef>
              <a:buSzPts val="2100"/>
              <a:buNone/>
            </a:pPr>
            <a:endParaRPr sz="1467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574CC7-9EA6-CDD3-3F01-04D6A66B0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4054" y="1320800"/>
            <a:ext cx="5762625" cy="51720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20BC8EA-9964-8092-9CA2-728E1DB0DF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977" y="2846440"/>
            <a:ext cx="2446732" cy="22551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721"/>
    </mc:Choice>
    <mc:Fallback xmlns="">
      <p:transition spd="slow" advTm="1872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6B792-AEE4-33B1-BE93-7771DDBA7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Differential Gene Expression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299FA-A0CE-412A-153E-8C306E19C7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Differential gene expression </a:t>
            </a:r>
            <a:r>
              <a:rPr lang="en-US" sz="2600" dirty="0"/>
              <a:t>– the expression of different genes by cells with the same genome</a:t>
            </a:r>
            <a:r>
              <a:rPr lang="en-US" sz="2300" dirty="0"/>
              <a:t>, influencing cell products and function</a:t>
            </a:r>
            <a:br>
              <a:rPr lang="en-US" sz="2300" dirty="0"/>
            </a:br>
            <a:endParaRPr lang="en-US" sz="2300" dirty="0"/>
          </a:p>
        </p:txBody>
      </p:sp>
      <p:pic>
        <p:nvPicPr>
          <p:cNvPr id="1026" name="Picture 2" descr="Get an Overview of Cell Differentiation- CUSABIO">
            <a:extLst>
              <a:ext uri="{FF2B5EF4-FFF2-40B4-BE49-F238E27FC236}">
                <a16:creationId xmlns:a16="http://schemas.microsoft.com/office/drawing/2014/main" id="{64A16066-6278-44A1-EA02-72B08CE99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916" y="3181642"/>
            <a:ext cx="525780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79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591"/>
    </mc:Choice>
    <mc:Fallback xmlns="">
      <p:transition spd="slow" advTm="5659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41C70-ABB0-DF4A-FA5B-1792B2919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Transcription Factors and Gene Expression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C19D4-1208-528D-C9B4-A865BA77EE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Transcription binding to enhancer sequences can initiate transcription, while negative regulatory molecules inhibit transcription</a:t>
            </a:r>
          </a:p>
          <a:p>
            <a:pPr lvl="1"/>
            <a:r>
              <a:rPr lang="en-US" sz="2300" dirty="0"/>
              <a:t>Different genes expressed -&gt; different proteins produced -&gt; different structure and function of the cell</a:t>
            </a:r>
          </a:p>
          <a:p>
            <a:pPr lvl="1"/>
            <a:r>
              <a:rPr lang="en-US" sz="2300" dirty="0"/>
              <a:t>Regulatory molecules also exist in prokaryotes, not transcription factors</a:t>
            </a:r>
          </a:p>
          <a:p>
            <a:pPr lvl="1"/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32196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193"/>
    </mc:Choice>
    <mc:Fallback xmlns="">
      <p:transition spd="slow" advTm="4619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217B0-E45B-967C-F5B8-139333BBE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Small RNAs and Gene Expression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05CEE-FB3F-ED5B-D42F-45F1603E22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Small RNAs can also regulate gene expression </a:t>
            </a:r>
          </a:p>
          <a:p>
            <a:pPr lvl="1"/>
            <a:r>
              <a:rPr lang="en-US" sz="2100" dirty="0"/>
              <a:t>microRNA -&gt; </a:t>
            </a:r>
            <a:r>
              <a:rPr lang="en-US" sz="2100" b="1" dirty="0">
                <a:solidFill>
                  <a:schemeClr val="accent2">
                    <a:lumMod val="50000"/>
                  </a:schemeClr>
                </a:solidFill>
              </a:rPr>
              <a:t>miRNA</a:t>
            </a:r>
            <a:r>
              <a:rPr lang="en-US" sz="2100" dirty="0"/>
              <a:t> and small interfering -&gt; </a:t>
            </a:r>
            <a:r>
              <a:rPr lang="en-US" sz="2100" b="1" dirty="0">
                <a:solidFill>
                  <a:schemeClr val="accent2">
                    <a:lumMod val="50000"/>
                  </a:schemeClr>
                </a:solidFill>
              </a:rPr>
              <a:t>siRNA</a:t>
            </a:r>
            <a:r>
              <a:rPr lang="en-US" sz="2100" dirty="0"/>
              <a:t> can bind to mRNA and degrade the mRNA or block its translation</a:t>
            </a:r>
          </a:p>
          <a:p>
            <a:pPr lvl="1"/>
            <a:r>
              <a:rPr lang="en-US" sz="2100" dirty="0"/>
              <a:t>RNA interference – impacts post transcription</a:t>
            </a:r>
          </a:p>
        </p:txBody>
      </p:sp>
    </p:spTree>
    <p:extLst>
      <p:ext uri="{BB962C8B-B14F-4D97-AF65-F5344CB8AC3E}">
        <p14:creationId xmlns:p14="http://schemas.microsoft.com/office/powerpoint/2010/main" val="162759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697"/>
    </mc:Choice>
    <mc:Fallback xmlns="">
      <p:transition spd="slow" advTm="4369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Gene Expression and Cell Specialization Review</a:t>
            </a:r>
            <a:endParaRPr sz="4400" dirty="0"/>
          </a:p>
        </p:txBody>
      </p:sp>
      <p:sp>
        <p:nvSpPr>
          <p:cNvPr id="542" name="Google Shape;542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507987" indent="-507987">
              <a:spcBef>
                <a:spcPts val="0"/>
              </a:spcBef>
              <a:buSzPts val="2000"/>
              <a:buFont typeface="Kalam"/>
              <a:buAutoNum type="arabicPeriod"/>
            </a:pPr>
            <a:r>
              <a:rPr lang="en-US" sz="2600" dirty="0"/>
              <a:t>How gene expression results in cell specialization</a:t>
            </a:r>
          </a:p>
          <a:p>
            <a:pPr marL="507987" indent="-507987">
              <a:spcBef>
                <a:spcPts val="0"/>
              </a:spcBef>
              <a:buSzPts val="2000"/>
              <a:buFont typeface="Kalam"/>
              <a:buAutoNum type="arabicPeriod"/>
            </a:pPr>
            <a:r>
              <a:rPr lang="en-US" sz="2600" dirty="0"/>
              <a:t>Transcription factors, regulatory molecules, and small RNAs all influence gene expression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10"/>
    </mc:Choice>
    <mc:Fallback xmlns="">
      <p:transition spd="slow" advTm="17310"/>
    </mc:Fallback>
  </mc:AlternateContent>
</p:sld>
</file>

<file path=ppt/theme/theme1.xml><?xml version="1.0" encoding="utf-8"?>
<a:theme xmlns:a="http://schemas.openxmlformats.org/drawingml/2006/main" name="FunkyShapesVTI">
  <a:themeElements>
    <a:clrScheme name="Custom 15">
      <a:dk1>
        <a:srgbClr val="000000"/>
      </a:dk1>
      <a:lt1>
        <a:srgbClr val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AP Study Font">
      <a:majorFont>
        <a:latin typeface="Kalam Bold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 Bio 6.5</Template>
  <TotalTime>515</TotalTime>
  <Words>150</Words>
  <Application>Microsoft Office PowerPoint</Application>
  <PresentationFormat>Widescreen</PresentationFormat>
  <Paragraphs>22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Cambria</vt:lpstr>
      <vt:lpstr>Fredericka the Great</vt:lpstr>
      <vt:lpstr>Kalam</vt:lpstr>
      <vt:lpstr>FunkyShapesVTI</vt:lpstr>
      <vt:lpstr>AP BIO</vt:lpstr>
      <vt:lpstr>Objectives</vt:lpstr>
      <vt:lpstr>Differential Gene Expression</vt:lpstr>
      <vt:lpstr>Transcription Factors and Gene Expression</vt:lpstr>
      <vt:lpstr>Small RNAs and Gene Expression</vt:lpstr>
      <vt:lpstr>Gene Expression and Cell Specialization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Karpoukhin</dc:creator>
  <cp:lastModifiedBy>Daniel Karpoukhin</cp:lastModifiedBy>
  <cp:revision>7</cp:revision>
  <dcterms:created xsi:type="dcterms:W3CDTF">2025-07-23T17:03:04Z</dcterms:created>
  <dcterms:modified xsi:type="dcterms:W3CDTF">2025-08-15T05:12:15Z</dcterms:modified>
</cp:coreProperties>
</file>