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26"/>
  </p:notesMasterIdLst>
  <p:sldIdLst>
    <p:sldId id="257" r:id="rId2"/>
    <p:sldId id="258" r:id="rId3"/>
    <p:sldId id="259" r:id="rId4"/>
    <p:sldId id="284" r:id="rId5"/>
    <p:sldId id="285" r:id="rId6"/>
    <p:sldId id="282" r:id="rId7"/>
    <p:sldId id="279" r:id="rId8"/>
    <p:sldId id="286" r:id="rId9"/>
    <p:sldId id="276" r:id="rId10"/>
    <p:sldId id="274" r:id="rId11"/>
    <p:sldId id="287" r:id="rId12"/>
    <p:sldId id="290" r:id="rId13"/>
    <p:sldId id="291" r:id="rId14"/>
    <p:sldId id="275" r:id="rId15"/>
    <p:sldId id="292" r:id="rId16"/>
    <p:sldId id="297" r:id="rId17"/>
    <p:sldId id="277" r:id="rId18"/>
    <p:sldId id="299" r:id="rId19"/>
    <p:sldId id="300" r:id="rId20"/>
    <p:sldId id="303" r:id="rId21"/>
    <p:sldId id="278" r:id="rId22"/>
    <p:sldId id="293" r:id="rId23"/>
    <p:sldId id="294" r:id="rId24"/>
    <p:sldId id="296" r:id="rId2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F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46065" autoAdjust="0"/>
  </p:normalViewPr>
  <p:slideViewPr>
    <p:cSldViewPr snapToGrid="0">
      <p:cViewPr varScale="1">
        <p:scale>
          <a:sx n="98" d="100"/>
          <a:sy n="98" d="100"/>
        </p:scale>
        <p:origin x="588" y="48"/>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92977C-190E-41A6-9545-C28550949597}" type="datetimeFigureOut">
              <a:rPr lang="en-US" smtClean="0"/>
              <a:t>8/16/2025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9A9E5F-8766-4885-AE50-E2F5F5103E3E}" type="slidenum">
              <a:rPr lang="en-US" smtClean="0"/>
              <a:t>‹#›</a:t>
            </a:fld>
            <a:endParaRPr lang="en-US"/>
          </a:p>
        </p:txBody>
      </p:sp>
    </p:spTree>
    <p:extLst>
      <p:ext uri="{BB962C8B-B14F-4D97-AF65-F5344CB8AC3E}">
        <p14:creationId xmlns:p14="http://schemas.microsoft.com/office/powerpoint/2010/main" val="266587064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The frequency of the "aa" genotype. Answer: 36%, as given in the problem itself.</a:t>
            </a:r>
          </a:p>
          <a:p>
            <a:r>
              <a:rPr lang="en-US" sz="1200" b="1" i="0" kern="1200" dirty="0">
                <a:solidFill>
                  <a:schemeClr val="tx1"/>
                </a:solidFill>
                <a:effectLst/>
                <a:latin typeface="+mn-lt"/>
                <a:ea typeface="+mn-ea"/>
                <a:cs typeface="+mn-cs"/>
              </a:rPr>
              <a:t>The frequency of the "a" allele. Answer: The frequency of aa is 36%, which means that q</a:t>
            </a:r>
            <a:r>
              <a:rPr lang="en-US" sz="1200" b="1" i="0" kern="1200" baseline="30000" dirty="0">
                <a:solidFill>
                  <a:schemeClr val="tx1"/>
                </a:solidFill>
                <a:effectLst/>
                <a:latin typeface="+mn-lt"/>
                <a:ea typeface="+mn-ea"/>
                <a:cs typeface="+mn-cs"/>
              </a:rPr>
              <a:t>2</a:t>
            </a:r>
            <a:r>
              <a:rPr lang="en-US" sz="1200" b="1" i="0" kern="1200" dirty="0">
                <a:solidFill>
                  <a:schemeClr val="tx1"/>
                </a:solidFill>
                <a:effectLst/>
                <a:latin typeface="+mn-lt"/>
                <a:ea typeface="+mn-ea"/>
                <a:cs typeface="+mn-cs"/>
              </a:rPr>
              <a:t> = 0.36, by definition. If q</a:t>
            </a:r>
            <a:r>
              <a:rPr lang="en-US" sz="1200" b="1" i="0" kern="1200" baseline="30000" dirty="0">
                <a:solidFill>
                  <a:schemeClr val="tx1"/>
                </a:solidFill>
                <a:effectLst/>
                <a:latin typeface="+mn-lt"/>
                <a:ea typeface="+mn-ea"/>
                <a:cs typeface="+mn-cs"/>
              </a:rPr>
              <a:t>2</a:t>
            </a:r>
            <a:r>
              <a:rPr lang="en-US" sz="1200" b="1" i="0" kern="1200" dirty="0">
                <a:solidFill>
                  <a:schemeClr val="tx1"/>
                </a:solidFill>
                <a:effectLst/>
                <a:latin typeface="+mn-lt"/>
                <a:ea typeface="+mn-ea"/>
                <a:cs typeface="+mn-cs"/>
              </a:rPr>
              <a:t> = 0.36, then q = 0.6, again by definition. Since q equals the frequency of the a allele, then the frequency is 60%.</a:t>
            </a:r>
          </a:p>
          <a:p>
            <a:r>
              <a:rPr lang="en-US" sz="1200" b="1" i="0" kern="1200" dirty="0">
                <a:solidFill>
                  <a:schemeClr val="tx1"/>
                </a:solidFill>
                <a:effectLst/>
                <a:latin typeface="+mn-lt"/>
                <a:ea typeface="+mn-ea"/>
                <a:cs typeface="+mn-cs"/>
              </a:rPr>
              <a:t>The frequency of the "A" allele. Answer: Since q = 0.6, and p + q = 1, then p = 0.4; the frequency of A is by definition equal to p, so the answer is 40%.</a:t>
            </a:r>
          </a:p>
          <a:p>
            <a:r>
              <a:rPr lang="en-US" sz="1200" b="1" i="0" kern="1200" dirty="0">
                <a:solidFill>
                  <a:schemeClr val="tx1"/>
                </a:solidFill>
                <a:effectLst/>
                <a:latin typeface="+mn-lt"/>
                <a:ea typeface="+mn-ea"/>
                <a:cs typeface="+mn-cs"/>
              </a:rPr>
              <a:t>The frequencies of the genotypes "AA" and "Aa." Answer: The frequency of AA is equal to p</a:t>
            </a:r>
            <a:r>
              <a:rPr lang="en-US" sz="1200" b="1" i="0" kern="1200" baseline="30000" dirty="0">
                <a:solidFill>
                  <a:schemeClr val="tx1"/>
                </a:solidFill>
                <a:effectLst/>
                <a:latin typeface="+mn-lt"/>
                <a:ea typeface="+mn-ea"/>
                <a:cs typeface="+mn-cs"/>
              </a:rPr>
              <a:t>2</a:t>
            </a:r>
            <a:r>
              <a:rPr lang="en-US" sz="1200" b="1" i="0" kern="1200" dirty="0">
                <a:solidFill>
                  <a:schemeClr val="tx1"/>
                </a:solidFill>
                <a:effectLst/>
                <a:latin typeface="+mn-lt"/>
                <a:ea typeface="+mn-ea"/>
                <a:cs typeface="+mn-cs"/>
              </a:rPr>
              <a:t>, and the frequency of Aa is equal to 2pq. So, using the information above, the frequency of AA is 16% (i.e. p</a:t>
            </a:r>
            <a:r>
              <a:rPr lang="en-US" sz="1200" b="1" i="0" kern="1200" baseline="30000" dirty="0">
                <a:solidFill>
                  <a:schemeClr val="tx1"/>
                </a:solidFill>
                <a:effectLst/>
                <a:latin typeface="+mn-lt"/>
                <a:ea typeface="+mn-ea"/>
                <a:cs typeface="+mn-cs"/>
              </a:rPr>
              <a:t>2</a:t>
            </a:r>
            <a:r>
              <a:rPr lang="en-US" sz="1200" b="1" i="0" kern="1200" dirty="0">
                <a:solidFill>
                  <a:schemeClr val="tx1"/>
                </a:solidFill>
                <a:effectLst/>
                <a:latin typeface="+mn-lt"/>
                <a:ea typeface="+mn-ea"/>
                <a:cs typeface="+mn-cs"/>
              </a:rPr>
              <a:t> is 0.4 x 0.4 = 0.16) and Aa is 48% (2pq = 2 x 0.4 x 0.6 = 0.48).</a:t>
            </a:r>
          </a:p>
          <a:p>
            <a:r>
              <a:rPr lang="en-US" sz="1200" b="1" i="0" kern="1200" dirty="0">
                <a:solidFill>
                  <a:schemeClr val="tx1"/>
                </a:solidFill>
                <a:effectLst/>
                <a:latin typeface="+mn-lt"/>
                <a:ea typeface="+mn-ea"/>
                <a:cs typeface="+mn-cs"/>
              </a:rPr>
              <a:t>The frequencies of the two possible phenotypes if "A" is completely dominant over "a." Answers: Because "A" is totally dominate over "a", the dominant phenotype will show if either the homozygous "AA" or heterozygous "Aa" genotypes occur. The recessive phenotype is controlled by the homozygous aa genotype. Therefore, the frequency of the dominant phenotype equals the sum of the frequencies of AA and Aa, and the recessive phenotype is simply the frequency of aa. Therefore, the dominant frequency is 64% and, in the first part of this question above, you have already shown that the recessive frequency is 36%.</a:t>
            </a:r>
          </a:p>
          <a:p>
            <a:endParaRPr lang="en-US" dirty="0"/>
          </a:p>
        </p:txBody>
      </p:sp>
      <p:sp>
        <p:nvSpPr>
          <p:cNvPr id="4" name="Slide Number Placeholder 3"/>
          <p:cNvSpPr>
            <a:spLocks noGrp="1"/>
          </p:cNvSpPr>
          <p:nvPr>
            <p:ph type="sldNum" sz="quarter" idx="5"/>
          </p:nvPr>
        </p:nvSpPr>
        <p:spPr/>
        <p:txBody>
          <a:bodyPr/>
          <a:lstStyle/>
          <a:p>
            <a:fld id="{B3E6D141-2D46-438D-BECE-9D925A61BBED}" type="slidenum">
              <a:rPr lang="en-US" smtClean="0"/>
              <a:t>11</a:t>
            </a:fld>
            <a:endParaRPr lang="en-US"/>
          </a:p>
        </p:txBody>
      </p:sp>
    </p:spTree>
    <p:extLst>
      <p:ext uri="{BB962C8B-B14F-4D97-AF65-F5344CB8AC3E}">
        <p14:creationId xmlns:p14="http://schemas.microsoft.com/office/powerpoint/2010/main" val="540553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Molecular = same genetic language</a:t>
            </a:r>
          </a:p>
        </p:txBody>
      </p:sp>
      <p:sp>
        <p:nvSpPr>
          <p:cNvPr id="4" name="Slide Number Placeholder 3"/>
          <p:cNvSpPr>
            <a:spLocks noGrp="1"/>
          </p:cNvSpPr>
          <p:nvPr>
            <p:ph type="sldNum" sz="quarter" idx="5"/>
          </p:nvPr>
        </p:nvSpPr>
        <p:spPr/>
        <p:txBody>
          <a:bodyPr/>
          <a:lstStyle/>
          <a:p>
            <a:fld id="{409A9E5F-8766-4885-AE50-E2F5F5103E3E}" type="slidenum">
              <a:rPr lang="en-US" smtClean="0"/>
              <a:t>12</a:t>
            </a:fld>
            <a:endParaRPr lang="en-US"/>
          </a:p>
        </p:txBody>
      </p:sp>
    </p:spTree>
    <p:extLst>
      <p:ext uri="{BB962C8B-B14F-4D97-AF65-F5344CB8AC3E}">
        <p14:creationId xmlns:p14="http://schemas.microsoft.com/office/powerpoint/2010/main" val="4203290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fossil record is the collection of fossils found in Earth's crust, arranged in chronological order, that provides evidence of past life and how it has changed over time. </a:t>
            </a:r>
            <a:endParaRPr lang="en-US" dirty="0"/>
          </a:p>
        </p:txBody>
      </p:sp>
      <p:sp>
        <p:nvSpPr>
          <p:cNvPr id="4" name="Slide Number Placeholder 3"/>
          <p:cNvSpPr>
            <a:spLocks noGrp="1"/>
          </p:cNvSpPr>
          <p:nvPr>
            <p:ph type="sldNum" sz="quarter" idx="5"/>
          </p:nvPr>
        </p:nvSpPr>
        <p:spPr/>
        <p:txBody>
          <a:bodyPr/>
          <a:lstStyle/>
          <a:p>
            <a:fld id="{B3E6D141-2D46-438D-BECE-9D925A61BBED}" type="slidenum">
              <a:rPr lang="en-US" smtClean="0"/>
              <a:t>15</a:t>
            </a:fld>
            <a:endParaRPr lang="en-US"/>
          </a:p>
        </p:txBody>
      </p:sp>
    </p:spTree>
    <p:extLst>
      <p:ext uri="{BB962C8B-B14F-4D97-AF65-F5344CB8AC3E}">
        <p14:creationId xmlns:p14="http://schemas.microsoft.com/office/powerpoint/2010/main" val="3053374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E6D141-2D46-438D-BECE-9D925A61BBED}" type="slidenum">
              <a:rPr lang="en-US" smtClean="0"/>
              <a:t>16</a:t>
            </a:fld>
            <a:endParaRPr lang="en-US"/>
          </a:p>
        </p:txBody>
      </p:sp>
    </p:spTree>
    <p:extLst>
      <p:ext uri="{BB962C8B-B14F-4D97-AF65-F5344CB8AC3E}">
        <p14:creationId xmlns:p14="http://schemas.microsoft.com/office/powerpoint/2010/main" val="1985923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847D-1CF6-46BA-B46B-48BED0604A28}"/>
              </a:ext>
            </a:extLst>
          </p:cNvPr>
          <p:cNvSpPr>
            <a:spLocks noGrp="1"/>
          </p:cNvSpPr>
          <p:nvPr>
            <p:ph type="ctrTitle"/>
          </p:nvPr>
        </p:nvSpPr>
        <p:spPr>
          <a:xfrm>
            <a:off x="1143000" y="841772"/>
            <a:ext cx="6858000" cy="1790700"/>
          </a:xfrm>
        </p:spPr>
        <p:txBody>
          <a:bodyPr anchor="b"/>
          <a:lstStyle>
            <a:lvl1pPr algn="ctr">
              <a:defRPr sz="4500" b="1" cap="all" spc="1125" baseline="0">
                <a:latin typeface="+mj-lt"/>
                <a:ea typeface="Source Sans Pro SemiBold" panose="020B0603030403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7FB4F5A5-C931-4A4C-B6B1-EF4C95965BFF}"/>
              </a:ext>
            </a:extLst>
          </p:cNvPr>
          <p:cNvSpPr>
            <a:spLocks noGrp="1"/>
          </p:cNvSpPr>
          <p:nvPr>
            <p:ph type="subTitle" idx="1"/>
          </p:nvPr>
        </p:nvSpPr>
        <p:spPr>
          <a:xfrm>
            <a:off x="1143000" y="2701528"/>
            <a:ext cx="6858000" cy="1241822"/>
          </a:xfrm>
        </p:spPr>
        <p:txBody>
          <a:bodyPr/>
          <a:lstStyle>
            <a:lvl1pPr marL="0" indent="0" algn="ctr">
              <a:buNone/>
              <a:defRPr sz="1800" cap="all" spc="3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7" name="Graphic 185">
            <a:extLst>
              <a:ext uri="{FF2B5EF4-FFF2-40B4-BE49-F238E27FC236}">
                <a16:creationId xmlns:a16="http://schemas.microsoft.com/office/drawing/2014/main" id="{8A351602-3772-4279-B0D3-A523F6F6EAB3}"/>
              </a:ext>
            </a:extLst>
          </p:cNvPr>
          <p:cNvGrpSpPr/>
          <p:nvPr/>
        </p:nvGrpSpPr>
        <p:grpSpPr>
          <a:xfrm>
            <a:off x="8249673" y="4490298"/>
            <a:ext cx="790850" cy="352267"/>
            <a:chOff x="9841624" y="4115729"/>
            <a:chExt cx="602170" cy="268223"/>
          </a:xfrm>
          <a:solidFill>
            <a:schemeClr val="tx1"/>
          </a:solidFill>
        </p:grpSpPr>
        <p:sp>
          <p:nvSpPr>
            <p:cNvPr id="8" name="Freeform: Shape 7">
              <a:extLst>
                <a:ext uri="{FF2B5EF4-FFF2-40B4-BE49-F238E27FC236}">
                  <a16:creationId xmlns:a16="http://schemas.microsoft.com/office/drawing/2014/main"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9" name="Freeform: Shape 8">
              <a:extLst>
                <a:ext uri="{FF2B5EF4-FFF2-40B4-BE49-F238E27FC236}">
                  <a16:creationId xmlns:a16="http://schemas.microsoft.com/office/drawing/2014/main"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0" name="Freeform: Shape 9">
              <a:extLst>
                <a:ext uri="{FF2B5EF4-FFF2-40B4-BE49-F238E27FC236}">
                  <a16:creationId xmlns:a16="http://schemas.microsoft.com/office/drawing/2014/main"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1" name="Freeform: Shape 10">
              <a:extLst>
                <a:ext uri="{FF2B5EF4-FFF2-40B4-BE49-F238E27FC236}">
                  <a16:creationId xmlns:a16="http://schemas.microsoft.com/office/drawing/2014/main"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2" name="Freeform: Shape 11">
              <a:extLst>
                <a:ext uri="{FF2B5EF4-FFF2-40B4-BE49-F238E27FC236}">
                  <a16:creationId xmlns:a16="http://schemas.microsoft.com/office/drawing/2014/main"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grpSp>
      <p:sp>
        <p:nvSpPr>
          <p:cNvPr id="4" name="Date Placeholder 3">
            <a:extLst>
              <a:ext uri="{FF2B5EF4-FFF2-40B4-BE49-F238E27FC236}">
                <a16:creationId xmlns:a16="http://schemas.microsoft.com/office/drawing/2014/main" id="{35DE4AEC-B6E4-439C-B716-EBE3D4D1DC76}"/>
              </a:ext>
            </a:extLst>
          </p:cNvPr>
          <p:cNvSpPr>
            <a:spLocks noGrp="1"/>
          </p:cNvSpPr>
          <p:nvPr>
            <p:ph type="dt" sz="half" idx="10"/>
          </p:nvPr>
        </p:nvSpPr>
        <p:spPr/>
        <p:txBody>
          <a:bodyPr/>
          <a:lstStyle/>
          <a:p>
            <a:fld id="{97BFF81C-1FCB-4DBA-8044-F1A0FCFD45A6}" type="datetime1">
              <a:rPr lang="en-US" smtClean="0"/>
              <a:t>8/16/2025</a:t>
            </a:fld>
            <a:endParaRPr lang="en-US"/>
          </a:p>
        </p:txBody>
      </p:sp>
      <p:sp>
        <p:nvSpPr>
          <p:cNvPr id="5" name="Footer Placeholder 4">
            <a:extLst>
              <a:ext uri="{FF2B5EF4-FFF2-40B4-BE49-F238E27FC236}">
                <a16:creationId xmlns:a16="http://schemas.microsoft.com/office/drawing/2014/main" id="{F478BC18-102E-45BF-8FEA-801E9C59D14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FAA8BF5F-B1F8-461F-9B3D-7D50D02423E7}"/>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7D6BF779-0B8C-4CC2-9268-9506AD0C5331}"/>
              </a:ext>
            </a:extLst>
          </p:cNvPr>
          <p:cNvSpPr/>
          <p:nvPr/>
        </p:nvSpPr>
        <p:spPr>
          <a:xfrm>
            <a:off x="240552" y="489671"/>
            <a:ext cx="239956" cy="239956"/>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Tree>
    <p:extLst>
      <p:ext uri="{BB962C8B-B14F-4D97-AF65-F5344CB8AC3E}">
        <p14:creationId xmlns:p14="http://schemas.microsoft.com/office/powerpoint/2010/main" val="139748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A871-D377-4EC0-9ACF-86842F01E1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D53202-92A9-45A3-B812-777DB9578B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aphic 185">
            <a:extLst>
              <a:ext uri="{FF2B5EF4-FFF2-40B4-BE49-F238E27FC236}">
                <a16:creationId xmlns:a16="http://schemas.microsoft.com/office/drawing/2014/main" id="{7196FB0C-3A9D-4892-90C9-21F3459AAD9E}"/>
              </a:ext>
            </a:extLst>
          </p:cNvPr>
          <p:cNvGrpSpPr/>
          <p:nvPr/>
        </p:nvGrpSpPr>
        <p:grpSpPr>
          <a:xfrm>
            <a:off x="8249673" y="4490298"/>
            <a:ext cx="790850" cy="352267"/>
            <a:chOff x="9841624" y="4115729"/>
            <a:chExt cx="602170" cy="268223"/>
          </a:xfrm>
          <a:solidFill>
            <a:schemeClr val="tx1"/>
          </a:solidFill>
        </p:grpSpPr>
        <p:sp>
          <p:nvSpPr>
            <p:cNvPr id="8" name="Freeform: Shape 7">
              <a:extLst>
                <a:ext uri="{FF2B5EF4-FFF2-40B4-BE49-F238E27FC236}">
                  <a16:creationId xmlns:a16="http://schemas.microsoft.com/office/drawing/2014/main"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9" name="Freeform: Shape 8">
              <a:extLst>
                <a:ext uri="{FF2B5EF4-FFF2-40B4-BE49-F238E27FC236}">
                  <a16:creationId xmlns:a16="http://schemas.microsoft.com/office/drawing/2014/main"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0" name="Freeform: Shape 9">
              <a:extLst>
                <a:ext uri="{FF2B5EF4-FFF2-40B4-BE49-F238E27FC236}">
                  <a16:creationId xmlns:a16="http://schemas.microsoft.com/office/drawing/2014/main"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1" name="Freeform: Shape 10">
              <a:extLst>
                <a:ext uri="{FF2B5EF4-FFF2-40B4-BE49-F238E27FC236}">
                  <a16:creationId xmlns:a16="http://schemas.microsoft.com/office/drawing/2014/main"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2" name="Freeform: Shape 11">
              <a:extLst>
                <a:ext uri="{FF2B5EF4-FFF2-40B4-BE49-F238E27FC236}">
                  <a16:creationId xmlns:a16="http://schemas.microsoft.com/office/drawing/2014/main"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grpSp>
      <p:sp>
        <p:nvSpPr>
          <p:cNvPr id="4" name="Date Placeholder 3">
            <a:extLst>
              <a:ext uri="{FF2B5EF4-FFF2-40B4-BE49-F238E27FC236}">
                <a16:creationId xmlns:a16="http://schemas.microsoft.com/office/drawing/2014/main" id="{FA2CA47F-83AD-4BE3-AC2F-6C17883F78C7}"/>
              </a:ext>
            </a:extLst>
          </p:cNvPr>
          <p:cNvSpPr>
            <a:spLocks noGrp="1"/>
          </p:cNvSpPr>
          <p:nvPr>
            <p:ph type="dt" sz="half" idx="10"/>
          </p:nvPr>
        </p:nvSpPr>
        <p:spPr/>
        <p:txBody>
          <a:bodyPr/>
          <a:lstStyle/>
          <a:p>
            <a:fld id="{FB9092B3-2D87-4CDF-B84B-C46E5F5D31F7}" type="datetime1">
              <a:rPr lang="en-US" smtClean="0"/>
              <a:t>8/16/2025</a:t>
            </a:fld>
            <a:endParaRPr lang="en-US"/>
          </a:p>
        </p:txBody>
      </p:sp>
      <p:sp>
        <p:nvSpPr>
          <p:cNvPr id="5" name="Footer Placeholder 4">
            <a:extLst>
              <a:ext uri="{FF2B5EF4-FFF2-40B4-BE49-F238E27FC236}">
                <a16:creationId xmlns:a16="http://schemas.microsoft.com/office/drawing/2014/main" id="{21118A72-3200-4597-A9C5-0D9ECFF3E8C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D70055A-71D4-49B4-8A8F-19AFDB84E958}"/>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0B0E5D27-C447-432F-982D-B60FDD6F34AD}"/>
              </a:ext>
            </a:extLst>
          </p:cNvPr>
          <p:cNvSpPr/>
          <p:nvPr/>
        </p:nvSpPr>
        <p:spPr>
          <a:xfrm>
            <a:off x="240552" y="489671"/>
            <a:ext cx="239956" cy="239956"/>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Tree>
    <p:extLst>
      <p:ext uri="{BB962C8B-B14F-4D97-AF65-F5344CB8AC3E}">
        <p14:creationId xmlns:p14="http://schemas.microsoft.com/office/powerpoint/2010/main" val="3007537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59DBB-9256-464D-8A6A-8BDA71541D6A}"/>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25E310-E6CB-4838-8E9B-B288DA552776}"/>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aphic 185">
            <a:extLst>
              <a:ext uri="{FF2B5EF4-FFF2-40B4-BE49-F238E27FC236}">
                <a16:creationId xmlns:a16="http://schemas.microsoft.com/office/drawing/2014/main" id="{BCF412A8-E798-47AD-ABD9-98D76A55D30B}"/>
              </a:ext>
            </a:extLst>
          </p:cNvPr>
          <p:cNvGrpSpPr/>
          <p:nvPr/>
        </p:nvGrpSpPr>
        <p:grpSpPr>
          <a:xfrm>
            <a:off x="8249673" y="4490298"/>
            <a:ext cx="790850" cy="352267"/>
            <a:chOff x="9841624" y="4115729"/>
            <a:chExt cx="602170" cy="268223"/>
          </a:xfrm>
          <a:solidFill>
            <a:schemeClr val="tx1"/>
          </a:solidFill>
        </p:grpSpPr>
        <p:sp>
          <p:nvSpPr>
            <p:cNvPr id="8" name="Freeform: Shape 7">
              <a:extLst>
                <a:ext uri="{FF2B5EF4-FFF2-40B4-BE49-F238E27FC236}">
                  <a16:creationId xmlns:a16="http://schemas.microsoft.com/office/drawing/2014/main"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9" name="Freeform: Shape 8">
              <a:extLst>
                <a:ext uri="{FF2B5EF4-FFF2-40B4-BE49-F238E27FC236}">
                  <a16:creationId xmlns:a16="http://schemas.microsoft.com/office/drawing/2014/main"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0" name="Freeform: Shape 9">
              <a:extLst>
                <a:ext uri="{FF2B5EF4-FFF2-40B4-BE49-F238E27FC236}">
                  <a16:creationId xmlns:a16="http://schemas.microsoft.com/office/drawing/2014/main"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1" name="Freeform: Shape 10">
              <a:extLst>
                <a:ext uri="{FF2B5EF4-FFF2-40B4-BE49-F238E27FC236}">
                  <a16:creationId xmlns:a16="http://schemas.microsoft.com/office/drawing/2014/main"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2" name="Freeform: Shape 11">
              <a:extLst>
                <a:ext uri="{FF2B5EF4-FFF2-40B4-BE49-F238E27FC236}">
                  <a16:creationId xmlns:a16="http://schemas.microsoft.com/office/drawing/2014/main"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grpSp>
      <p:sp>
        <p:nvSpPr>
          <p:cNvPr id="4" name="Date Placeholder 3">
            <a:extLst>
              <a:ext uri="{FF2B5EF4-FFF2-40B4-BE49-F238E27FC236}">
                <a16:creationId xmlns:a16="http://schemas.microsoft.com/office/drawing/2014/main" id="{F7CE2202-679F-48B0-B2DD-F6F54711224B}"/>
              </a:ext>
            </a:extLst>
          </p:cNvPr>
          <p:cNvSpPr>
            <a:spLocks noGrp="1"/>
          </p:cNvSpPr>
          <p:nvPr>
            <p:ph type="dt" sz="half" idx="10"/>
          </p:nvPr>
        </p:nvSpPr>
        <p:spPr/>
        <p:txBody>
          <a:bodyPr/>
          <a:lstStyle/>
          <a:p>
            <a:fld id="{3D769E57-47B1-47B0-B526-3153E4B1E729}" type="datetime1">
              <a:rPr lang="en-US" smtClean="0"/>
              <a:t>8/16/2025</a:t>
            </a:fld>
            <a:endParaRPr lang="en-US"/>
          </a:p>
        </p:txBody>
      </p:sp>
      <p:sp>
        <p:nvSpPr>
          <p:cNvPr id="5" name="Footer Placeholder 4">
            <a:extLst>
              <a:ext uri="{FF2B5EF4-FFF2-40B4-BE49-F238E27FC236}">
                <a16:creationId xmlns:a16="http://schemas.microsoft.com/office/drawing/2014/main" id="{D07BC83D-E4C0-49E1-ADA1-1AF403984BDA}"/>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1BF211E-B2EA-4CDC-9E84-B6898394921B}"/>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1FE2F5FD-5D31-4C1D-82F8-93624C7B0A3C}"/>
              </a:ext>
            </a:extLst>
          </p:cNvPr>
          <p:cNvSpPr/>
          <p:nvPr/>
        </p:nvSpPr>
        <p:spPr>
          <a:xfrm>
            <a:off x="240552" y="489671"/>
            <a:ext cx="239956" cy="239956"/>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Tree>
    <p:extLst>
      <p:ext uri="{BB962C8B-B14F-4D97-AF65-F5344CB8AC3E}">
        <p14:creationId xmlns:p14="http://schemas.microsoft.com/office/powerpoint/2010/main" val="2207160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8500-1605-41EA-A15F-9B79DF7E40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B14AC8-25A5-4D7F-BF23-CB20AA2ECF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aphic 185">
            <a:extLst>
              <a:ext uri="{FF2B5EF4-FFF2-40B4-BE49-F238E27FC236}">
                <a16:creationId xmlns:a16="http://schemas.microsoft.com/office/drawing/2014/main" id="{8997F1B7-1EE7-4EA5-A5A4-866F9A810C9F}"/>
              </a:ext>
            </a:extLst>
          </p:cNvPr>
          <p:cNvGrpSpPr/>
          <p:nvPr/>
        </p:nvGrpSpPr>
        <p:grpSpPr>
          <a:xfrm>
            <a:off x="8249673" y="4490298"/>
            <a:ext cx="790850" cy="352267"/>
            <a:chOff x="9841624" y="4115729"/>
            <a:chExt cx="602170" cy="268223"/>
          </a:xfrm>
          <a:solidFill>
            <a:schemeClr val="tx1"/>
          </a:solidFill>
        </p:grpSpPr>
        <p:sp>
          <p:nvSpPr>
            <p:cNvPr id="9" name="Freeform: Shape 8">
              <a:extLst>
                <a:ext uri="{FF2B5EF4-FFF2-40B4-BE49-F238E27FC236}">
                  <a16:creationId xmlns:a16="http://schemas.microsoft.com/office/drawing/2014/main"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0" name="Freeform: Shape 9">
              <a:extLst>
                <a:ext uri="{FF2B5EF4-FFF2-40B4-BE49-F238E27FC236}">
                  <a16:creationId xmlns:a16="http://schemas.microsoft.com/office/drawing/2014/main"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1" name="Freeform: Shape 10">
              <a:extLst>
                <a:ext uri="{FF2B5EF4-FFF2-40B4-BE49-F238E27FC236}">
                  <a16:creationId xmlns:a16="http://schemas.microsoft.com/office/drawing/2014/main"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2" name="Freeform: Shape 11">
              <a:extLst>
                <a:ext uri="{FF2B5EF4-FFF2-40B4-BE49-F238E27FC236}">
                  <a16:creationId xmlns:a16="http://schemas.microsoft.com/office/drawing/2014/main"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3" name="Freeform: Shape 12">
              <a:extLst>
                <a:ext uri="{FF2B5EF4-FFF2-40B4-BE49-F238E27FC236}">
                  <a16:creationId xmlns:a16="http://schemas.microsoft.com/office/drawing/2014/main"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grpSp>
      <p:sp>
        <p:nvSpPr>
          <p:cNvPr id="4" name="Date Placeholder 3">
            <a:extLst>
              <a:ext uri="{FF2B5EF4-FFF2-40B4-BE49-F238E27FC236}">
                <a16:creationId xmlns:a16="http://schemas.microsoft.com/office/drawing/2014/main" id="{21995D22-0146-4DE2-9E78-4C00333D499A}"/>
              </a:ext>
            </a:extLst>
          </p:cNvPr>
          <p:cNvSpPr>
            <a:spLocks noGrp="1"/>
          </p:cNvSpPr>
          <p:nvPr>
            <p:ph type="dt" sz="half" idx="10"/>
          </p:nvPr>
        </p:nvSpPr>
        <p:spPr/>
        <p:txBody>
          <a:bodyPr/>
          <a:lstStyle/>
          <a:p>
            <a:fld id="{5A87773D-8987-489A-A650-3D6F7D5C7C38}" type="datetime1">
              <a:rPr lang="en-US" smtClean="0"/>
              <a:t>8/16/2025</a:t>
            </a:fld>
            <a:endParaRPr lang="en-US"/>
          </a:p>
        </p:txBody>
      </p:sp>
      <p:sp>
        <p:nvSpPr>
          <p:cNvPr id="5" name="Footer Placeholder 4">
            <a:extLst>
              <a:ext uri="{FF2B5EF4-FFF2-40B4-BE49-F238E27FC236}">
                <a16:creationId xmlns:a16="http://schemas.microsoft.com/office/drawing/2014/main" id="{6459717A-A1FE-485D-AFFF-2C7026C710AA}"/>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76DB88B-64CF-4100-8F07-D191DD7939F9}"/>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104332FF-8349-42A5-B5C8-5EE3825CE252}"/>
              </a:ext>
            </a:extLst>
          </p:cNvPr>
          <p:cNvSpPr/>
          <p:nvPr/>
        </p:nvSpPr>
        <p:spPr>
          <a:xfrm>
            <a:off x="240552" y="489671"/>
            <a:ext cx="239956" cy="239956"/>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Tree>
    <p:extLst>
      <p:ext uri="{BB962C8B-B14F-4D97-AF65-F5344CB8AC3E}">
        <p14:creationId xmlns:p14="http://schemas.microsoft.com/office/powerpoint/2010/main" val="2575624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FE6C-EBF1-47DE-8468-E7125172B735}"/>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4104992-D139-48DC-BCCE-D71EA23CA2ED}"/>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grpSp>
        <p:nvGrpSpPr>
          <p:cNvPr id="7" name="Graphic 185">
            <a:extLst>
              <a:ext uri="{FF2B5EF4-FFF2-40B4-BE49-F238E27FC236}">
                <a16:creationId xmlns:a16="http://schemas.microsoft.com/office/drawing/2014/main" id="{A8C5E768-0E62-4DE7-A0AF-93121DA8439E}"/>
              </a:ext>
            </a:extLst>
          </p:cNvPr>
          <p:cNvGrpSpPr/>
          <p:nvPr/>
        </p:nvGrpSpPr>
        <p:grpSpPr>
          <a:xfrm>
            <a:off x="8249673" y="4490298"/>
            <a:ext cx="790850" cy="352267"/>
            <a:chOff x="9841624" y="4115729"/>
            <a:chExt cx="602170" cy="268223"/>
          </a:xfrm>
          <a:solidFill>
            <a:schemeClr val="tx1"/>
          </a:solidFill>
        </p:grpSpPr>
        <p:sp>
          <p:nvSpPr>
            <p:cNvPr id="8" name="Freeform: Shape 7">
              <a:extLst>
                <a:ext uri="{FF2B5EF4-FFF2-40B4-BE49-F238E27FC236}">
                  <a16:creationId xmlns:a16="http://schemas.microsoft.com/office/drawing/2014/main"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9" name="Freeform: Shape 8">
              <a:extLst>
                <a:ext uri="{FF2B5EF4-FFF2-40B4-BE49-F238E27FC236}">
                  <a16:creationId xmlns:a16="http://schemas.microsoft.com/office/drawing/2014/main"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0" name="Freeform: Shape 9">
              <a:extLst>
                <a:ext uri="{FF2B5EF4-FFF2-40B4-BE49-F238E27FC236}">
                  <a16:creationId xmlns:a16="http://schemas.microsoft.com/office/drawing/2014/main"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1" name="Freeform: Shape 10">
              <a:extLst>
                <a:ext uri="{FF2B5EF4-FFF2-40B4-BE49-F238E27FC236}">
                  <a16:creationId xmlns:a16="http://schemas.microsoft.com/office/drawing/2014/main"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2" name="Freeform: Shape 11">
              <a:extLst>
                <a:ext uri="{FF2B5EF4-FFF2-40B4-BE49-F238E27FC236}">
                  <a16:creationId xmlns:a16="http://schemas.microsoft.com/office/drawing/2014/main"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grpSp>
      <p:sp>
        <p:nvSpPr>
          <p:cNvPr id="4" name="Date Placeholder 3">
            <a:extLst>
              <a:ext uri="{FF2B5EF4-FFF2-40B4-BE49-F238E27FC236}">
                <a16:creationId xmlns:a16="http://schemas.microsoft.com/office/drawing/2014/main" id="{751AB8F6-0796-47E9-B1D4-760B7CCFC75D}"/>
              </a:ext>
            </a:extLst>
          </p:cNvPr>
          <p:cNvSpPr>
            <a:spLocks noGrp="1"/>
          </p:cNvSpPr>
          <p:nvPr>
            <p:ph type="dt" sz="half" idx="10"/>
          </p:nvPr>
        </p:nvSpPr>
        <p:spPr/>
        <p:txBody>
          <a:bodyPr/>
          <a:lstStyle/>
          <a:p>
            <a:fld id="{97E150C1-1D78-4D80-810D-E9E86F6E88AB}" type="datetime1">
              <a:rPr lang="en-US" smtClean="0"/>
              <a:t>8/16/2025</a:t>
            </a:fld>
            <a:endParaRPr lang="en-US"/>
          </a:p>
        </p:txBody>
      </p:sp>
      <p:sp>
        <p:nvSpPr>
          <p:cNvPr id="5" name="Footer Placeholder 4">
            <a:extLst>
              <a:ext uri="{FF2B5EF4-FFF2-40B4-BE49-F238E27FC236}">
                <a16:creationId xmlns:a16="http://schemas.microsoft.com/office/drawing/2014/main" id="{37886FC0-7327-44D9-B689-0AE73FD2559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219D265-BFBA-4C93-9B1A-B9483AE6BF32}"/>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464F5FEB-DE92-47DA-8C46-DC088E8960A4}"/>
              </a:ext>
            </a:extLst>
          </p:cNvPr>
          <p:cNvSpPr/>
          <p:nvPr/>
        </p:nvSpPr>
        <p:spPr>
          <a:xfrm>
            <a:off x="240552" y="489671"/>
            <a:ext cx="239956" cy="239956"/>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Tree>
    <p:extLst>
      <p:ext uri="{BB962C8B-B14F-4D97-AF65-F5344CB8AC3E}">
        <p14:creationId xmlns:p14="http://schemas.microsoft.com/office/powerpoint/2010/main" val="281661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7BE-B22F-40EE-94F0-04549BC562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A71582-4BAF-4211-AD4A-476ED6EB115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9DCF6B-C800-4345-BAE9-EE9FA65903F2}"/>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aphic 185">
            <a:extLst>
              <a:ext uri="{FF2B5EF4-FFF2-40B4-BE49-F238E27FC236}">
                <a16:creationId xmlns:a16="http://schemas.microsoft.com/office/drawing/2014/main" id="{E6190A1E-5381-43C4-B058-7758339984D6}"/>
              </a:ext>
            </a:extLst>
          </p:cNvPr>
          <p:cNvGrpSpPr/>
          <p:nvPr/>
        </p:nvGrpSpPr>
        <p:grpSpPr>
          <a:xfrm>
            <a:off x="8249673" y="4490298"/>
            <a:ext cx="790850" cy="352267"/>
            <a:chOff x="9841624" y="4115729"/>
            <a:chExt cx="602170" cy="268223"/>
          </a:xfrm>
          <a:solidFill>
            <a:schemeClr val="tx1"/>
          </a:solidFill>
        </p:grpSpPr>
        <p:sp>
          <p:nvSpPr>
            <p:cNvPr id="9" name="Freeform: Shape 8">
              <a:extLst>
                <a:ext uri="{FF2B5EF4-FFF2-40B4-BE49-F238E27FC236}">
                  <a16:creationId xmlns:a16="http://schemas.microsoft.com/office/drawing/2014/main"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0" name="Freeform: Shape 9">
              <a:extLst>
                <a:ext uri="{FF2B5EF4-FFF2-40B4-BE49-F238E27FC236}">
                  <a16:creationId xmlns:a16="http://schemas.microsoft.com/office/drawing/2014/main"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1" name="Freeform: Shape 10">
              <a:extLst>
                <a:ext uri="{FF2B5EF4-FFF2-40B4-BE49-F238E27FC236}">
                  <a16:creationId xmlns:a16="http://schemas.microsoft.com/office/drawing/2014/main"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2" name="Freeform: Shape 11">
              <a:extLst>
                <a:ext uri="{FF2B5EF4-FFF2-40B4-BE49-F238E27FC236}">
                  <a16:creationId xmlns:a16="http://schemas.microsoft.com/office/drawing/2014/main"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3" name="Freeform: Shape 12">
              <a:extLst>
                <a:ext uri="{FF2B5EF4-FFF2-40B4-BE49-F238E27FC236}">
                  <a16:creationId xmlns:a16="http://schemas.microsoft.com/office/drawing/2014/main"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grpSp>
      <p:sp>
        <p:nvSpPr>
          <p:cNvPr id="5" name="Date Placeholder 4">
            <a:extLst>
              <a:ext uri="{FF2B5EF4-FFF2-40B4-BE49-F238E27FC236}">
                <a16:creationId xmlns:a16="http://schemas.microsoft.com/office/drawing/2014/main" id="{93087465-759F-4895-8FC6-DD464FB918CA}"/>
              </a:ext>
            </a:extLst>
          </p:cNvPr>
          <p:cNvSpPr>
            <a:spLocks noGrp="1"/>
          </p:cNvSpPr>
          <p:nvPr>
            <p:ph type="dt" sz="half" idx="10"/>
          </p:nvPr>
        </p:nvSpPr>
        <p:spPr/>
        <p:txBody>
          <a:bodyPr/>
          <a:lstStyle/>
          <a:p>
            <a:fld id="{29E9CBD8-1588-4B6B-B74D-87480DDE94C0}" type="datetime1">
              <a:rPr lang="en-US" smtClean="0"/>
              <a:t>8/16/2025</a:t>
            </a:fld>
            <a:endParaRPr lang="en-US"/>
          </a:p>
        </p:txBody>
      </p:sp>
      <p:sp>
        <p:nvSpPr>
          <p:cNvPr id="6" name="Footer Placeholder 5">
            <a:extLst>
              <a:ext uri="{FF2B5EF4-FFF2-40B4-BE49-F238E27FC236}">
                <a16:creationId xmlns:a16="http://schemas.microsoft.com/office/drawing/2014/main" id="{92F1AA18-D8A5-44D9-881C-522258ED54D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1C1BA574-A76A-4F4C-8CBD-768278B66E72}"/>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2793E083-ADC4-4391-83DD-781529A66110}"/>
              </a:ext>
            </a:extLst>
          </p:cNvPr>
          <p:cNvSpPr/>
          <p:nvPr/>
        </p:nvSpPr>
        <p:spPr>
          <a:xfrm>
            <a:off x="240552" y="489671"/>
            <a:ext cx="239956" cy="239956"/>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Tree>
    <p:extLst>
      <p:ext uri="{BB962C8B-B14F-4D97-AF65-F5344CB8AC3E}">
        <p14:creationId xmlns:p14="http://schemas.microsoft.com/office/powerpoint/2010/main" val="908771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B666-D6BE-4FA8-9CF1-F15FD58B0CBF}"/>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CE4B4A-DE64-4563-83CD-C40B1D681D9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1DA0314-0202-4E6D-8352-C28376A9C086}"/>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B56083-87B4-4603-B6FF-A9EB68E3E69F}"/>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33708CF-F028-4917-A9CB-59BF5248A20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aphic 185">
            <a:extLst>
              <a:ext uri="{FF2B5EF4-FFF2-40B4-BE49-F238E27FC236}">
                <a16:creationId xmlns:a16="http://schemas.microsoft.com/office/drawing/2014/main" id="{81B934BF-E239-47E1-93E9-EA3182162D21}"/>
              </a:ext>
            </a:extLst>
          </p:cNvPr>
          <p:cNvGrpSpPr/>
          <p:nvPr/>
        </p:nvGrpSpPr>
        <p:grpSpPr>
          <a:xfrm>
            <a:off x="8249673" y="4490298"/>
            <a:ext cx="790850" cy="352267"/>
            <a:chOff x="9841624" y="4115729"/>
            <a:chExt cx="602170" cy="268223"/>
          </a:xfrm>
          <a:solidFill>
            <a:schemeClr val="tx1"/>
          </a:solidFill>
        </p:grpSpPr>
        <p:sp>
          <p:nvSpPr>
            <p:cNvPr id="11" name="Freeform: Shape 10">
              <a:extLst>
                <a:ext uri="{FF2B5EF4-FFF2-40B4-BE49-F238E27FC236}">
                  <a16:creationId xmlns:a16="http://schemas.microsoft.com/office/drawing/2014/main"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2" name="Freeform: Shape 11">
              <a:extLst>
                <a:ext uri="{FF2B5EF4-FFF2-40B4-BE49-F238E27FC236}">
                  <a16:creationId xmlns:a16="http://schemas.microsoft.com/office/drawing/2014/main"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3" name="Freeform: Shape 12">
              <a:extLst>
                <a:ext uri="{FF2B5EF4-FFF2-40B4-BE49-F238E27FC236}">
                  <a16:creationId xmlns:a16="http://schemas.microsoft.com/office/drawing/2014/main"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4" name="Freeform: Shape 13">
              <a:extLst>
                <a:ext uri="{FF2B5EF4-FFF2-40B4-BE49-F238E27FC236}">
                  <a16:creationId xmlns:a16="http://schemas.microsoft.com/office/drawing/2014/main"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5" name="Freeform: Shape 14">
              <a:extLst>
                <a:ext uri="{FF2B5EF4-FFF2-40B4-BE49-F238E27FC236}">
                  <a16:creationId xmlns:a16="http://schemas.microsoft.com/office/drawing/2014/main"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grpSp>
      <p:sp>
        <p:nvSpPr>
          <p:cNvPr id="7" name="Date Placeholder 6">
            <a:extLst>
              <a:ext uri="{FF2B5EF4-FFF2-40B4-BE49-F238E27FC236}">
                <a16:creationId xmlns:a16="http://schemas.microsoft.com/office/drawing/2014/main" id="{A433C091-3B62-4087-9A97-63BBE28CFF17}"/>
              </a:ext>
            </a:extLst>
          </p:cNvPr>
          <p:cNvSpPr>
            <a:spLocks noGrp="1"/>
          </p:cNvSpPr>
          <p:nvPr>
            <p:ph type="dt" sz="half" idx="10"/>
          </p:nvPr>
        </p:nvSpPr>
        <p:spPr/>
        <p:txBody>
          <a:bodyPr/>
          <a:lstStyle/>
          <a:p>
            <a:fld id="{AD794440-721C-4D75-BD4F-4CFB3D51CDCA}" type="datetime1">
              <a:rPr lang="en-US" smtClean="0"/>
              <a:t>8/16/2025</a:t>
            </a:fld>
            <a:endParaRPr lang="en-US"/>
          </a:p>
        </p:txBody>
      </p:sp>
      <p:sp>
        <p:nvSpPr>
          <p:cNvPr id="8" name="Footer Placeholder 7">
            <a:extLst>
              <a:ext uri="{FF2B5EF4-FFF2-40B4-BE49-F238E27FC236}">
                <a16:creationId xmlns:a16="http://schemas.microsoft.com/office/drawing/2014/main" id="{870710C3-2723-4847-BCAF-96D9FAE50555}"/>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96618B2C-95AC-4438-97FD-07ACF297B8FE}"/>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7" name="Oval 16">
            <a:extLst>
              <a:ext uri="{FF2B5EF4-FFF2-40B4-BE49-F238E27FC236}">
                <a16:creationId xmlns:a16="http://schemas.microsoft.com/office/drawing/2014/main" id="{D6B0F5A7-6E8A-4BCD-8F1F-233ECD21B262}"/>
              </a:ext>
            </a:extLst>
          </p:cNvPr>
          <p:cNvSpPr/>
          <p:nvPr/>
        </p:nvSpPr>
        <p:spPr>
          <a:xfrm>
            <a:off x="240552" y="489671"/>
            <a:ext cx="239956" cy="239956"/>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Tree>
    <p:extLst>
      <p:ext uri="{BB962C8B-B14F-4D97-AF65-F5344CB8AC3E}">
        <p14:creationId xmlns:p14="http://schemas.microsoft.com/office/powerpoint/2010/main" val="3240387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en-US"/>
              <a:t>Click to edit Master title style</a:t>
            </a:r>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8249673" y="4490298"/>
            <a:ext cx="790850" cy="352267"/>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fld id="{B2701A64-483B-4532-94FB-D8F90CB6DEE0}" type="datetime1">
              <a:rPr lang="en-US" smtClean="0"/>
              <a:t>8/16/2025</a:t>
            </a:fld>
            <a:endParaRPr lang="en-US"/>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3" name="Oval 12">
            <a:extLst>
              <a:ext uri="{FF2B5EF4-FFF2-40B4-BE49-F238E27FC236}">
                <a16:creationId xmlns:a16="http://schemas.microsoft.com/office/drawing/2014/main" id="{876EB399-18D2-46D5-8757-35FCFF8EA80D}"/>
              </a:ext>
            </a:extLst>
          </p:cNvPr>
          <p:cNvSpPr/>
          <p:nvPr/>
        </p:nvSpPr>
        <p:spPr>
          <a:xfrm>
            <a:off x="240552" y="489671"/>
            <a:ext cx="239956" cy="239956"/>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Tree>
    <p:extLst>
      <p:ext uri="{BB962C8B-B14F-4D97-AF65-F5344CB8AC3E}">
        <p14:creationId xmlns:p14="http://schemas.microsoft.com/office/powerpoint/2010/main" val="4000061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id="{773CCE17-EE0F-40E0-B7AE-CF7677B64709}"/>
              </a:ext>
            </a:extLst>
          </p:cNvPr>
          <p:cNvGrpSpPr/>
          <p:nvPr/>
        </p:nvGrpSpPr>
        <p:grpSpPr>
          <a:xfrm>
            <a:off x="8249673" y="4490298"/>
            <a:ext cx="790850" cy="352267"/>
            <a:chOff x="9841624" y="4115729"/>
            <a:chExt cx="602170" cy="268223"/>
          </a:xfrm>
          <a:solidFill>
            <a:schemeClr val="tx1"/>
          </a:solidFill>
        </p:grpSpPr>
        <p:sp>
          <p:nvSpPr>
            <p:cNvPr id="6" name="Freeform: Shape 5">
              <a:extLst>
                <a:ext uri="{FF2B5EF4-FFF2-40B4-BE49-F238E27FC236}">
                  <a16:creationId xmlns:a16="http://schemas.microsoft.com/office/drawing/2014/main"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7" name="Freeform: Shape 6">
              <a:extLst>
                <a:ext uri="{FF2B5EF4-FFF2-40B4-BE49-F238E27FC236}">
                  <a16:creationId xmlns:a16="http://schemas.microsoft.com/office/drawing/2014/main"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8" name="Freeform: Shape 7">
              <a:extLst>
                <a:ext uri="{FF2B5EF4-FFF2-40B4-BE49-F238E27FC236}">
                  <a16:creationId xmlns:a16="http://schemas.microsoft.com/office/drawing/2014/main"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9" name="Freeform: Shape 8">
              <a:extLst>
                <a:ext uri="{FF2B5EF4-FFF2-40B4-BE49-F238E27FC236}">
                  <a16:creationId xmlns:a16="http://schemas.microsoft.com/office/drawing/2014/main"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0" name="Freeform: Shape 9">
              <a:extLst>
                <a:ext uri="{FF2B5EF4-FFF2-40B4-BE49-F238E27FC236}">
                  <a16:creationId xmlns:a16="http://schemas.microsoft.com/office/drawing/2014/main"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grpSp>
      <p:sp>
        <p:nvSpPr>
          <p:cNvPr id="2" name="Date Placeholder 1">
            <a:extLst>
              <a:ext uri="{FF2B5EF4-FFF2-40B4-BE49-F238E27FC236}">
                <a16:creationId xmlns:a16="http://schemas.microsoft.com/office/drawing/2014/main" id="{0708C302-4224-4668-8CAC-3267172A0C93}"/>
              </a:ext>
            </a:extLst>
          </p:cNvPr>
          <p:cNvSpPr>
            <a:spLocks noGrp="1"/>
          </p:cNvSpPr>
          <p:nvPr>
            <p:ph type="dt" sz="half" idx="10"/>
          </p:nvPr>
        </p:nvSpPr>
        <p:spPr/>
        <p:txBody>
          <a:bodyPr/>
          <a:lstStyle/>
          <a:p>
            <a:fld id="{6F18FB39-20FB-4E2E-B861-45B709B9C3C5}" type="datetime1">
              <a:rPr lang="en-US" smtClean="0"/>
              <a:t>8/16/2025</a:t>
            </a:fld>
            <a:endParaRPr lang="en-US"/>
          </a:p>
        </p:txBody>
      </p:sp>
      <p:sp>
        <p:nvSpPr>
          <p:cNvPr id="3" name="Footer Placeholder 2">
            <a:extLst>
              <a:ext uri="{FF2B5EF4-FFF2-40B4-BE49-F238E27FC236}">
                <a16:creationId xmlns:a16="http://schemas.microsoft.com/office/drawing/2014/main" id="{F0C8FC22-AEB6-4BAF-BF93-41A2C757CCC7}"/>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252CA88A-5462-4F17-AFA0-52721ADDBB8F}"/>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2" name="Oval 11">
            <a:extLst>
              <a:ext uri="{FF2B5EF4-FFF2-40B4-BE49-F238E27FC236}">
                <a16:creationId xmlns:a16="http://schemas.microsoft.com/office/drawing/2014/main" id="{70CCC791-94D7-4BB8-9EDF-423CEA1F6215}"/>
              </a:ext>
            </a:extLst>
          </p:cNvPr>
          <p:cNvSpPr/>
          <p:nvPr/>
        </p:nvSpPr>
        <p:spPr>
          <a:xfrm>
            <a:off x="240552" y="489671"/>
            <a:ext cx="239956" cy="239956"/>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Tree>
    <p:extLst>
      <p:ext uri="{BB962C8B-B14F-4D97-AF65-F5344CB8AC3E}">
        <p14:creationId xmlns:p14="http://schemas.microsoft.com/office/powerpoint/2010/main" val="1766718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AC37-C5B5-462A-BE4A-E55CEBF2A34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A4B007F-32A8-4688-BBEF-4FCB99DF5EA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F2E2EB-BF8A-44A4-8AE0-BD6C31B1D92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grpSp>
        <p:nvGrpSpPr>
          <p:cNvPr id="8" name="Graphic 185">
            <a:extLst>
              <a:ext uri="{FF2B5EF4-FFF2-40B4-BE49-F238E27FC236}">
                <a16:creationId xmlns:a16="http://schemas.microsoft.com/office/drawing/2014/main" id="{FC9E188F-54C8-4547-9F8C-525712AD7DB6}"/>
              </a:ext>
            </a:extLst>
          </p:cNvPr>
          <p:cNvGrpSpPr/>
          <p:nvPr/>
        </p:nvGrpSpPr>
        <p:grpSpPr>
          <a:xfrm>
            <a:off x="8249673" y="4490298"/>
            <a:ext cx="790850" cy="352267"/>
            <a:chOff x="9841624" y="4115729"/>
            <a:chExt cx="602170" cy="268223"/>
          </a:xfrm>
          <a:solidFill>
            <a:schemeClr val="tx1"/>
          </a:solidFill>
        </p:grpSpPr>
        <p:sp>
          <p:nvSpPr>
            <p:cNvPr id="9" name="Freeform: Shape 8">
              <a:extLst>
                <a:ext uri="{FF2B5EF4-FFF2-40B4-BE49-F238E27FC236}">
                  <a16:creationId xmlns:a16="http://schemas.microsoft.com/office/drawing/2014/main"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0" name="Freeform: Shape 9">
              <a:extLst>
                <a:ext uri="{FF2B5EF4-FFF2-40B4-BE49-F238E27FC236}">
                  <a16:creationId xmlns:a16="http://schemas.microsoft.com/office/drawing/2014/main"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1" name="Freeform: Shape 10">
              <a:extLst>
                <a:ext uri="{FF2B5EF4-FFF2-40B4-BE49-F238E27FC236}">
                  <a16:creationId xmlns:a16="http://schemas.microsoft.com/office/drawing/2014/main"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2" name="Freeform: Shape 11">
              <a:extLst>
                <a:ext uri="{FF2B5EF4-FFF2-40B4-BE49-F238E27FC236}">
                  <a16:creationId xmlns:a16="http://schemas.microsoft.com/office/drawing/2014/main"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3" name="Freeform: Shape 12">
              <a:extLst>
                <a:ext uri="{FF2B5EF4-FFF2-40B4-BE49-F238E27FC236}">
                  <a16:creationId xmlns:a16="http://schemas.microsoft.com/office/drawing/2014/main"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grpSp>
      <p:sp>
        <p:nvSpPr>
          <p:cNvPr id="5" name="Date Placeholder 4">
            <a:extLst>
              <a:ext uri="{FF2B5EF4-FFF2-40B4-BE49-F238E27FC236}">
                <a16:creationId xmlns:a16="http://schemas.microsoft.com/office/drawing/2014/main" id="{269840A2-CF60-4C47-B955-E65BC451FE73}"/>
              </a:ext>
            </a:extLst>
          </p:cNvPr>
          <p:cNvSpPr>
            <a:spLocks noGrp="1"/>
          </p:cNvSpPr>
          <p:nvPr>
            <p:ph type="dt" sz="half" idx="10"/>
          </p:nvPr>
        </p:nvSpPr>
        <p:spPr/>
        <p:txBody>
          <a:bodyPr/>
          <a:lstStyle/>
          <a:p>
            <a:fld id="{AC48AC19-8BD6-476C-9770-8884373BCF00}" type="datetime1">
              <a:rPr lang="en-US" smtClean="0"/>
              <a:t>8/16/2025</a:t>
            </a:fld>
            <a:endParaRPr lang="en-US"/>
          </a:p>
        </p:txBody>
      </p:sp>
      <p:sp>
        <p:nvSpPr>
          <p:cNvPr id="6" name="Footer Placeholder 5">
            <a:extLst>
              <a:ext uri="{FF2B5EF4-FFF2-40B4-BE49-F238E27FC236}">
                <a16:creationId xmlns:a16="http://schemas.microsoft.com/office/drawing/2014/main" id="{3179DC6E-CC55-47AB-A405-5FB7EE2D191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6D5D5E7D-EBA7-4DB0-8C78-7EB8A85FA4FF}"/>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C5B051DE-636E-4B3C-9886-2055CE23E49A}"/>
              </a:ext>
            </a:extLst>
          </p:cNvPr>
          <p:cNvSpPr/>
          <p:nvPr/>
        </p:nvSpPr>
        <p:spPr>
          <a:xfrm>
            <a:off x="240552" y="489671"/>
            <a:ext cx="239956" cy="239956"/>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Tree>
    <p:extLst>
      <p:ext uri="{BB962C8B-B14F-4D97-AF65-F5344CB8AC3E}">
        <p14:creationId xmlns:p14="http://schemas.microsoft.com/office/powerpoint/2010/main" val="692899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355-3146-41D1-B7DC-20B8ACE390A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AD4AAFB-E8F8-4FD1-8C6A-ED2C3FAD5036}"/>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E051AF1-B16F-43B9-95CC-C17B570DEC8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grpSp>
        <p:nvGrpSpPr>
          <p:cNvPr id="8" name="Graphic 185">
            <a:extLst>
              <a:ext uri="{FF2B5EF4-FFF2-40B4-BE49-F238E27FC236}">
                <a16:creationId xmlns:a16="http://schemas.microsoft.com/office/drawing/2014/main" id="{C8B77273-9FF7-4B93-8385-AD09A5F86AE5}"/>
              </a:ext>
            </a:extLst>
          </p:cNvPr>
          <p:cNvGrpSpPr/>
          <p:nvPr/>
        </p:nvGrpSpPr>
        <p:grpSpPr>
          <a:xfrm>
            <a:off x="8249673" y="4490298"/>
            <a:ext cx="790850" cy="352267"/>
            <a:chOff x="9841624" y="4115729"/>
            <a:chExt cx="602170" cy="268223"/>
          </a:xfrm>
          <a:solidFill>
            <a:schemeClr val="tx1"/>
          </a:solidFill>
        </p:grpSpPr>
        <p:sp>
          <p:nvSpPr>
            <p:cNvPr id="9" name="Freeform: Shape 8">
              <a:extLst>
                <a:ext uri="{FF2B5EF4-FFF2-40B4-BE49-F238E27FC236}">
                  <a16:creationId xmlns:a16="http://schemas.microsoft.com/office/drawing/2014/main"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0" name="Freeform: Shape 9">
              <a:extLst>
                <a:ext uri="{FF2B5EF4-FFF2-40B4-BE49-F238E27FC236}">
                  <a16:creationId xmlns:a16="http://schemas.microsoft.com/office/drawing/2014/main"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1" name="Freeform: Shape 10">
              <a:extLst>
                <a:ext uri="{FF2B5EF4-FFF2-40B4-BE49-F238E27FC236}">
                  <a16:creationId xmlns:a16="http://schemas.microsoft.com/office/drawing/2014/main"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2" name="Freeform: Shape 11">
              <a:extLst>
                <a:ext uri="{FF2B5EF4-FFF2-40B4-BE49-F238E27FC236}">
                  <a16:creationId xmlns:a16="http://schemas.microsoft.com/office/drawing/2014/main"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3" name="Freeform: Shape 12">
              <a:extLst>
                <a:ext uri="{FF2B5EF4-FFF2-40B4-BE49-F238E27FC236}">
                  <a16:creationId xmlns:a16="http://schemas.microsoft.com/office/drawing/2014/main"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grpSp>
      <p:sp>
        <p:nvSpPr>
          <p:cNvPr id="5" name="Date Placeholder 4">
            <a:extLst>
              <a:ext uri="{FF2B5EF4-FFF2-40B4-BE49-F238E27FC236}">
                <a16:creationId xmlns:a16="http://schemas.microsoft.com/office/drawing/2014/main" id="{D68C8714-2467-4715-934E-6787C84F7929}"/>
              </a:ext>
            </a:extLst>
          </p:cNvPr>
          <p:cNvSpPr>
            <a:spLocks noGrp="1"/>
          </p:cNvSpPr>
          <p:nvPr>
            <p:ph type="dt" sz="half" idx="10"/>
          </p:nvPr>
        </p:nvSpPr>
        <p:spPr/>
        <p:txBody>
          <a:bodyPr/>
          <a:lstStyle/>
          <a:p>
            <a:fld id="{F3F68C53-8AD1-4F09-9486-FB3406B99CFA}" type="datetime1">
              <a:rPr lang="en-US" smtClean="0"/>
              <a:t>8/16/2025</a:t>
            </a:fld>
            <a:endParaRPr lang="en-US"/>
          </a:p>
        </p:txBody>
      </p:sp>
      <p:sp>
        <p:nvSpPr>
          <p:cNvPr id="6" name="Footer Placeholder 5">
            <a:extLst>
              <a:ext uri="{FF2B5EF4-FFF2-40B4-BE49-F238E27FC236}">
                <a16:creationId xmlns:a16="http://schemas.microsoft.com/office/drawing/2014/main" id="{A46F13D6-03EC-4D31-8BB1-9FFDE3633C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C65D4DD-A2A4-4DF6-9527-E5F12FEB936C}"/>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FD202F3A-9FDE-4E11-B865-FBAEC415F880}"/>
              </a:ext>
            </a:extLst>
          </p:cNvPr>
          <p:cNvSpPr/>
          <p:nvPr/>
        </p:nvSpPr>
        <p:spPr>
          <a:xfrm>
            <a:off x="240552" y="489671"/>
            <a:ext cx="239956" cy="239956"/>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Tree>
    <p:extLst>
      <p:ext uri="{BB962C8B-B14F-4D97-AF65-F5344CB8AC3E}">
        <p14:creationId xmlns:p14="http://schemas.microsoft.com/office/powerpoint/2010/main" val="2379444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b="1" cap="all" spc="75" baseline="0">
                <a:solidFill>
                  <a:schemeClr val="tx1">
                    <a:tint val="75000"/>
                  </a:schemeClr>
                </a:solidFill>
                <a:latin typeface="+mn-lt"/>
                <a:ea typeface="Source Sans Pro SemiBold" panose="020B0603030403020204" pitchFamily="34" charset="0"/>
              </a:defRPr>
            </a:lvl1pPr>
          </a:lstStyle>
          <a:p>
            <a:fld id="{BA543EDD-D0D2-447F-B24F-3717AF4B109D}" type="datetime1">
              <a:rPr lang="en-US" smtClean="0"/>
              <a:pPr/>
              <a:t>8/16/2025</a:t>
            </a:fld>
            <a:endParaRPr lang="en-US"/>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b="1" cap="all" spc="75" baseline="0">
                <a:solidFill>
                  <a:schemeClr val="tx1">
                    <a:tint val="75000"/>
                  </a:schemeClr>
                </a:solidFill>
                <a:latin typeface="+mn-lt"/>
                <a:ea typeface="Source Sans Pro SemiBold" panose="020B0603030403020204" pitchFamily="34" charset="0"/>
              </a:defRPr>
            </a:lvl1pPr>
          </a:lstStyle>
          <a:p>
            <a:r>
              <a:rPr lang="en-US"/>
              <a:t>Sample Footer Text</a:t>
            </a:r>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b="1" cap="all" spc="75"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a:p>
        </p:txBody>
      </p:sp>
    </p:spTree>
    <p:extLst>
      <p:ext uri="{BB962C8B-B14F-4D97-AF65-F5344CB8AC3E}">
        <p14:creationId xmlns:p14="http://schemas.microsoft.com/office/powerpoint/2010/main" val="20400001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67" r:id="rId6"/>
    <p:sldLayoutId id="2147483763" r:id="rId7"/>
    <p:sldLayoutId id="2147483764" r:id="rId8"/>
    <p:sldLayoutId id="2147483765" r:id="rId9"/>
    <p:sldLayoutId id="2147483766" r:id="rId10"/>
    <p:sldLayoutId id="2147483768"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2" name="Rectangle 131">
            <a:extLst>
              <a:ext uri="{FF2B5EF4-FFF2-40B4-BE49-F238E27FC236}">
                <a16:creationId xmlns:a16="http://schemas.microsoft.com/office/drawing/2014/main" id="{FB1D5CC7-31D1-4E22-A813-58A58E0DD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4" name="Rectangle 133">
            <a:extLst>
              <a:ext uri="{FF2B5EF4-FFF2-40B4-BE49-F238E27FC236}">
                <a16:creationId xmlns:a16="http://schemas.microsoft.com/office/drawing/2014/main" id="{B567997C-1F1F-4881-B5BA-DD2B0C3E0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2468" y="676327"/>
            <a:ext cx="3727692" cy="2891548"/>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6" name="Rectangle 135">
            <a:extLst>
              <a:ext uri="{FF2B5EF4-FFF2-40B4-BE49-F238E27FC236}">
                <a16:creationId xmlns:a16="http://schemas.microsoft.com/office/drawing/2014/main" id="{C970F45A-B7CD-4B32-95EF-849531E69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2468" y="676327"/>
            <a:ext cx="3727692" cy="2891548"/>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8" name="Freeform: Shape 137">
            <a:extLst>
              <a:ext uri="{FF2B5EF4-FFF2-40B4-BE49-F238E27FC236}">
                <a16:creationId xmlns:a16="http://schemas.microsoft.com/office/drawing/2014/main" id="{4F8484A2-9B2C-4822-B096-6718E6CE4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2903617" cy="3072245"/>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solidFill>
                <a:schemeClr val="accent1"/>
              </a:solidFill>
            </a:endParaRPr>
          </a:p>
        </p:txBody>
      </p:sp>
      <p:sp>
        <p:nvSpPr>
          <p:cNvPr id="140" name="Freeform: Shape 139">
            <a:extLst>
              <a:ext uri="{FF2B5EF4-FFF2-40B4-BE49-F238E27FC236}">
                <a16:creationId xmlns:a16="http://schemas.microsoft.com/office/drawing/2014/main" id="{58D39B85-7449-406D-9486-2E01E9362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2903617" cy="3072245"/>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solidFill>
                <a:schemeClr val="accent1"/>
              </a:solidFill>
            </a:endParaRPr>
          </a:p>
        </p:txBody>
      </p:sp>
      <p:sp>
        <p:nvSpPr>
          <p:cNvPr id="142" name="Freeform: Shape 141">
            <a:extLst>
              <a:ext uri="{FF2B5EF4-FFF2-40B4-BE49-F238E27FC236}">
                <a16:creationId xmlns:a16="http://schemas.microsoft.com/office/drawing/2014/main" id="{12638833-5608-4FD5-A4EB-58F1A95D9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47674"/>
            <a:ext cx="1396391" cy="208334"/>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sz="1013"/>
          </a:p>
        </p:txBody>
      </p:sp>
      <p:sp>
        <p:nvSpPr>
          <p:cNvPr id="144" name="Freeform: Shape 143">
            <a:extLst>
              <a:ext uri="{FF2B5EF4-FFF2-40B4-BE49-F238E27FC236}">
                <a16:creationId xmlns:a16="http://schemas.microsoft.com/office/drawing/2014/main" id="{20896541-5597-4AC1-A368-BD8251506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7475"/>
            <a:ext cx="1396391" cy="208334"/>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sz="1013"/>
          </a:p>
        </p:txBody>
      </p:sp>
      <p:sp useBgFill="1">
        <p:nvSpPr>
          <p:cNvPr id="146" name="Rectangle 145">
            <a:extLst>
              <a:ext uri="{FF2B5EF4-FFF2-40B4-BE49-F238E27FC236}">
                <a16:creationId xmlns:a16="http://schemas.microsoft.com/office/drawing/2014/main" id="{525295DF-CC03-4EFE-BCB0-908091ACC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1922" y="599240"/>
            <a:ext cx="3727692" cy="2891548"/>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ctrTitle"/>
          </p:nvPr>
        </p:nvSpPr>
        <p:spPr>
          <a:xfrm>
            <a:off x="1533726" y="736516"/>
            <a:ext cx="3081420" cy="1230830"/>
          </a:xfrm>
        </p:spPr>
        <p:txBody>
          <a:bodyPr>
            <a:normAutofit/>
          </a:bodyPr>
          <a:lstStyle/>
          <a:p>
            <a:r>
              <a:rPr lang="en-US" sz="5400" spc="225">
                <a:solidFill>
                  <a:srgbClr val="CC4125"/>
                </a:solidFill>
                <a:latin typeface="Fredericka the Great" panose="02000000000000000000" pitchFamily="2" charset="0"/>
                <a:ea typeface="Source Sans Pro SemiBold"/>
                <a:cs typeface="Kalam" panose="02000000000000000000" pitchFamily="2" charset="0"/>
              </a:rPr>
              <a:t>AP Bio</a:t>
            </a:r>
          </a:p>
        </p:txBody>
      </p:sp>
      <p:sp>
        <p:nvSpPr>
          <p:cNvPr id="3" name="Subtitle 2"/>
          <p:cNvSpPr>
            <a:spLocks noGrp="1"/>
          </p:cNvSpPr>
          <p:nvPr>
            <p:ph type="subTitle" idx="1"/>
          </p:nvPr>
        </p:nvSpPr>
        <p:spPr>
          <a:xfrm>
            <a:off x="1477071" y="2122101"/>
            <a:ext cx="3138076" cy="1108753"/>
          </a:xfrm>
        </p:spPr>
        <p:txBody>
          <a:bodyPr vert="horz" lIns="68580" tIns="34290" rIns="68580" bIns="34290" rtlCol="0" anchor="t">
            <a:normAutofit fontScale="92500"/>
          </a:bodyPr>
          <a:lstStyle/>
          <a:p>
            <a:r>
              <a:rPr lang="en-US" sz="3900" b="1" dirty="0">
                <a:solidFill>
                  <a:srgbClr val="134F5C"/>
                </a:solidFill>
                <a:latin typeface="Kalam"/>
                <a:ea typeface="Cambria"/>
                <a:cs typeface="Kalam" panose="02000000000000000000" pitchFamily="2" charset="0"/>
              </a:rPr>
              <a:t>Unit 7:</a:t>
            </a:r>
          </a:p>
          <a:p>
            <a:r>
              <a:rPr lang="en-US" sz="2100" b="1" dirty="0">
                <a:solidFill>
                  <a:srgbClr val="134F5C"/>
                </a:solidFill>
                <a:latin typeface="Kalam"/>
                <a:ea typeface="Cambria"/>
                <a:cs typeface="Kalam" panose="02000000000000000000" pitchFamily="2" charset="0"/>
              </a:rPr>
              <a:t>Natural Selection</a:t>
            </a:r>
          </a:p>
        </p:txBody>
      </p:sp>
      <p:sp>
        <p:nvSpPr>
          <p:cNvPr id="148" name="Oval 147">
            <a:extLst>
              <a:ext uri="{FF2B5EF4-FFF2-40B4-BE49-F238E27FC236}">
                <a16:creationId xmlns:a16="http://schemas.microsoft.com/office/drawing/2014/main" id="{BEF0CF7B-B7C5-4388-80C3-83B1D2759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587" y="2590321"/>
            <a:ext cx="239956" cy="239956"/>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150" name="Oval 149">
            <a:extLst>
              <a:ext uri="{FF2B5EF4-FFF2-40B4-BE49-F238E27FC236}">
                <a16:creationId xmlns:a16="http://schemas.microsoft.com/office/drawing/2014/main" id="{1E46289A-A61F-440B-9FDE-5ECDF9DD7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587" y="2590321"/>
            <a:ext cx="239956" cy="239956"/>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pic>
        <p:nvPicPr>
          <p:cNvPr id="4" name="Picture 3" descr="Green patterned leaves">
            <a:extLst>
              <a:ext uri="{FF2B5EF4-FFF2-40B4-BE49-F238E27FC236}">
                <a16:creationId xmlns:a16="http://schemas.microsoft.com/office/drawing/2014/main" id="{579015B8-6A8B-8D77-BAE8-CD8691CF4A16}"/>
              </a:ext>
            </a:extLst>
          </p:cNvPr>
          <p:cNvPicPr>
            <a:picLocks noChangeAspect="1"/>
          </p:cNvPicPr>
          <p:nvPr/>
        </p:nvPicPr>
        <p:blipFill rotWithShape="1">
          <a:blip r:embed="rId2"/>
          <a:srcRect t="18158" r="1" b="15675"/>
          <a:stretch/>
        </p:blipFill>
        <p:spPr>
          <a:xfrm>
            <a:off x="5206853" y="1347422"/>
            <a:ext cx="3707557" cy="1627603"/>
          </a:xfrm>
          <a:prstGeom prst="rect">
            <a:avLst/>
          </a:prstGeom>
        </p:spPr>
      </p:pic>
      <p:sp>
        <p:nvSpPr>
          <p:cNvPr id="152" name="Graphic 212">
            <a:extLst>
              <a:ext uri="{FF2B5EF4-FFF2-40B4-BE49-F238E27FC236}">
                <a16:creationId xmlns:a16="http://schemas.microsoft.com/office/drawing/2014/main" id="{DD8EBB1F-14FA-4F51-A5D2-56C3EFB37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1536" y="736515"/>
            <a:ext cx="466854" cy="46685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154" name="Graphic 212">
            <a:extLst>
              <a:ext uri="{FF2B5EF4-FFF2-40B4-BE49-F238E27FC236}">
                <a16:creationId xmlns:a16="http://schemas.microsoft.com/office/drawing/2014/main" id="{808A01CC-0F77-401A-8A7C-C9811B109C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1536" y="736515"/>
            <a:ext cx="466854" cy="46685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156" name="Freeform: Shape 155">
            <a:extLst>
              <a:ext uri="{FF2B5EF4-FFF2-40B4-BE49-F238E27FC236}">
                <a16:creationId xmlns:a16="http://schemas.microsoft.com/office/drawing/2014/main" id="{6D1BD83D-C3F0-438D-A050-E5C5E0AE9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87265" y="3553944"/>
            <a:ext cx="1656736" cy="1589557"/>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158" name="Freeform: Shape 157">
            <a:extLst>
              <a:ext uri="{FF2B5EF4-FFF2-40B4-BE49-F238E27FC236}">
                <a16:creationId xmlns:a16="http://schemas.microsoft.com/office/drawing/2014/main" id="{54AFCA83-2AFA-4A6A-B027-FD819DB0E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87265" y="3553944"/>
            <a:ext cx="1656736" cy="1589557"/>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grpSp>
        <p:nvGrpSpPr>
          <p:cNvPr id="160" name="Graphic 185">
            <a:extLst>
              <a:ext uri="{FF2B5EF4-FFF2-40B4-BE49-F238E27FC236}">
                <a16:creationId xmlns:a16="http://schemas.microsoft.com/office/drawing/2014/main" id="{071E3174-0472-4CE6-861A-9A6178A628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57615" y="4246828"/>
            <a:ext cx="790850" cy="352267"/>
            <a:chOff x="9841624" y="4115729"/>
            <a:chExt cx="602169" cy="268223"/>
          </a:xfrm>
          <a:solidFill>
            <a:schemeClr val="tx1"/>
          </a:solidFill>
        </p:grpSpPr>
        <p:sp>
          <p:nvSpPr>
            <p:cNvPr id="161" name="Freeform: Shape 160">
              <a:extLst>
                <a:ext uri="{FF2B5EF4-FFF2-40B4-BE49-F238E27FC236}">
                  <a16:creationId xmlns:a16="http://schemas.microsoft.com/office/drawing/2014/main" id="{A4B388F6-08B6-454A-B322-B8DDFF18E4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62" name="Freeform: Shape 161">
              <a:extLst>
                <a:ext uri="{FF2B5EF4-FFF2-40B4-BE49-F238E27FC236}">
                  <a16:creationId xmlns:a16="http://schemas.microsoft.com/office/drawing/2014/main" id="{18166392-5CEC-45E1-8E52-4BF9B3349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63" name="Freeform: Shape 162">
              <a:extLst>
                <a:ext uri="{FF2B5EF4-FFF2-40B4-BE49-F238E27FC236}">
                  <a16:creationId xmlns:a16="http://schemas.microsoft.com/office/drawing/2014/main" id="{881E81D8-F936-48FA-8C92-771BA9ECA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64" name="Freeform: Shape 163">
              <a:extLst>
                <a:ext uri="{FF2B5EF4-FFF2-40B4-BE49-F238E27FC236}">
                  <a16:creationId xmlns:a16="http://schemas.microsoft.com/office/drawing/2014/main" id="{992716ED-E84A-43FF-90B5-11CA9E49C2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165" name="Freeform: Shape 164">
              <a:extLst>
                <a:ext uri="{FF2B5EF4-FFF2-40B4-BE49-F238E27FC236}">
                  <a16:creationId xmlns:a16="http://schemas.microsoft.com/office/drawing/2014/main" id="{1E37CAB5-46A7-4FF2-8FA0-1152E9F70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grpSp>
      <p:pic>
        <p:nvPicPr>
          <p:cNvPr id="5" name="Picture 4" descr="A black background with blue and red letters&#10;&#10;AI-generated content may be incorrect.">
            <a:extLst>
              <a:ext uri="{FF2B5EF4-FFF2-40B4-BE49-F238E27FC236}">
                <a16:creationId xmlns:a16="http://schemas.microsoft.com/office/drawing/2014/main" id="{CB6C369E-7297-FFFD-B2B8-52E3105A6E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5799" y="3023803"/>
            <a:ext cx="3475401" cy="1166210"/>
          </a:xfrm>
          <a:prstGeom prst="rect">
            <a:avLst/>
          </a:prstGeom>
        </p:spPr>
      </p:pic>
    </p:spTree>
    <p:extLst>
      <p:ext uri="{BB962C8B-B14F-4D97-AF65-F5344CB8AC3E}">
        <p14:creationId xmlns:p14="http://schemas.microsoft.com/office/powerpoint/2010/main" val="3768033796"/>
      </p:ext>
    </p:extLst>
  </p:cSld>
  <p:clrMapOvr>
    <a:masterClrMapping/>
  </p:clrMapOvr>
  <mc:AlternateContent xmlns:mc="http://schemas.openxmlformats.org/markup-compatibility/2006" xmlns:p14="http://schemas.microsoft.com/office/powerpoint/2010/main">
    <mc:Choice Requires="p14">
      <p:transition spd="slow" p14:dur="2000" advTm="7496"/>
    </mc:Choice>
    <mc:Fallback xmlns="">
      <p:transition spd="slow" advTm="74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par>
                          <p:cTn id="11" fill="hold">
                            <p:stCondLst>
                              <p:cond delay="1700"/>
                            </p:stCondLst>
                            <p:childTnLst>
                              <p:par>
                                <p:cTn id="12" presetID="10" presetClass="entr" presetSubtype="0" fill="hold" grpId="0" nodeType="afterEffect">
                                  <p:stCondLst>
                                    <p:cond delay="0"/>
                                  </p:stCondLst>
                                  <p:iterate>
                                    <p:tmPct val="10000"/>
                                  </p:iterate>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A6A1-B2F6-ACF3-F934-BCE74ECB8491}"/>
              </a:ext>
            </a:extLst>
          </p:cNvPr>
          <p:cNvSpPr>
            <a:spLocks noGrp="1"/>
          </p:cNvSpPr>
          <p:nvPr>
            <p:ph type="title"/>
          </p:nvPr>
        </p:nvSpPr>
        <p:spPr/>
        <p:txBody>
          <a:bodyPr>
            <a:normAutofit/>
          </a:bodyPr>
          <a:lstStyle/>
          <a:p>
            <a:r>
              <a:rPr lang="en-US" dirty="0"/>
              <a:t>Conditions for Hardy-Weinberg (7.5)</a:t>
            </a:r>
          </a:p>
        </p:txBody>
      </p:sp>
      <p:sp>
        <p:nvSpPr>
          <p:cNvPr id="3" name="Text Placeholder 2">
            <a:extLst>
              <a:ext uri="{FF2B5EF4-FFF2-40B4-BE49-F238E27FC236}">
                <a16:creationId xmlns:a16="http://schemas.microsoft.com/office/drawing/2014/main" id="{5A371BF8-662D-C472-077B-BB5BF43CB9FF}"/>
              </a:ext>
            </a:extLst>
          </p:cNvPr>
          <p:cNvSpPr>
            <a:spLocks noGrp="1"/>
          </p:cNvSpPr>
          <p:nvPr>
            <p:ph type="body" idx="1"/>
          </p:nvPr>
        </p:nvSpPr>
        <p:spPr/>
        <p:txBody>
          <a:bodyPr>
            <a:normAutofit fontScale="92500" lnSpcReduction="20000"/>
          </a:bodyPr>
          <a:lstStyle/>
          <a:p>
            <a:r>
              <a:rPr lang="en-US" sz="2300" b="1" dirty="0">
                <a:solidFill>
                  <a:schemeClr val="accent2">
                    <a:lumMod val="50000"/>
                  </a:schemeClr>
                </a:solidFill>
              </a:rPr>
              <a:t>Hardy-Weinberg Equilibrium </a:t>
            </a:r>
            <a:r>
              <a:rPr lang="en-US" sz="2300" dirty="0"/>
              <a:t>– represent a nonevolving population (for a particular locus)</a:t>
            </a:r>
          </a:p>
          <a:p>
            <a:pPr lvl="1"/>
            <a:r>
              <a:rPr lang="en-US" sz="1900" dirty="0"/>
              <a:t>Allele frequency in a population will remain constant – unless something that isn’t segregation or recombination</a:t>
            </a:r>
          </a:p>
          <a:p>
            <a:pPr lvl="1"/>
            <a:r>
              <a:rPr lang="en-US" sz="1900" dirty="0"/>
              <a:t>Null hypothesis – no significant difference between two populations, if one is in Hardy-Weinberg Equilibrium and one isn’t = one is evolving, null hypothesis rejected</a:t>
            </a:r>
          </a:p>
          <a:p>
            <a:r>
              <a:rPr lang="en-US" sz="2300" dirty="0"/>
              <a:t>Five conditions:</a:t>
            </a:r>
          </a:p>
          <a:p>
            <a:pPr lvl="1"/>
            <a:r>
              <a:rPr lang="en-US" sz="1900" dirty="0"/>
              <a:t>No mutation</a:t>
            </a:r>
          </a:p>
          <a:p>
            <a:pPr lvl="1"/>
            <a:r>
              <a:rPr lang="en-US" sz="1900" dirty="0"/>
              <a:t>No sexual selection (random mating)</a:t>
            </a:r>
          </a:p>
          <a:p>
            <a:pPr lvl="1"/>
            <a:r>
              <a:rPr lang="en-US" sz="1900" dirty="0"/>
              <a:t>No natural selection</a:t>
            </a:r>
          </a:p>
          <a:p>
            <a:pPr lvl="1"/>
            <a:r>
              <a:rPr lang="en-US" sz="1900" dirty="0"/>
              <a:t>No genetic drift (large pop. size)</a:t>
            </a:r>
          </a:p>
          <a:p>
            <a:pPr lvl="1"/>
            <a:r>
              <a:rPr lang="en-US" sz="1900" dirty="0"/>
              <a:t>No migration</a:t>
            </a:r>
          </a:p>
        </p:txBody>
      </p:sp>
    </p:spTree>
    <p:extLst>
      <p:ext uri="{BB962C8B-B14F-4D97-AF65-F5344CB8AC3E}">
        <p14:creationId xmlns:p14="http://schemas.microsoft.com/office/powerpoint/2010/main" val="1098979209"/>
      </p:ext>
    </p:extLst>
  </p:cSld>
  <p:clrMapOvr>
    <a:masterClrMapping/>
  </p:clrMapOvr>
  <mc:AlternateContent xmlns:mc="http://schemas.openxmlformats.org/markup-compatibility/2006" xmlns:p14="http://schemas.microsoft.com/office/powerpoint/2010/main">
    <mc:Choice Requires="p14">
      <p:transition spd="slow" p14:dur="2000" advTm="120624"/>
    </mc:Choice>
    <mc:Fallback xmlns="">
      <p:transition spd="slow" advTm="12062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78677-C418-2AD9-59AB-3B041E711965}"/>
              </a:ext>
            </a:extLst>
          </p:cNvPr>
          <p:cNvSpPr>
            <a:spLocks noGrp="1"/>
          </p:cNvSpPr>
          <p:nvPr>
            <p:ph type="title"/>
          </p:nvPr>
        </p:nvSpPr>
        <p:spPr/>
        <p:txBody>
          <a:bodyPr>
            <a:normAutofit/>
          </a:bodyPr>
          <a:lstStyle/>
          <a:p>
            <a:r>
              <a:rPr lang="en-US" dirty="0"/>
              <a:t>Hardy-Weinberg Practice (7.5)</a:t>
            </a:r>
          </a:p>
        </p:txBody>
      </p:sp>
      <p:sp>
        <p:nvSpPr>
          <p:cNvPr id="3" name="Text Placeholder 2">
            <a:extLst>
              <a:ext uri="{FF2B5EF4-FFF2-40B4-BE49-F238E27FC236}">
                <a16:creationId xmlns:a16="http://schemas.microsoft.com/office/drawing/2014/main" id="{24DFBE46-E5E6-0901-8E6F-C98931C34494}"/>
              </a:ext>
            </a:extLst>
          </p:cNvPr>
          <p:cNvSpPr>
            <a:spLocks noGrp="1"/>
          </p:cNvSpPr>
          <p:nvPr>
            <p:ph type="body" idx="1"/>
          </p:nvPr>
        </p:nvSpPr>
        <p:spPr/>
        <p:txBody>
          <a:bodyPr>
            <a:normAutofit/>
          </a:bodyPr>
          <a:lstStyle/>
          <a:p>
            <a:r>
              <a:rPr lang="en-US" sz="1950" dirty="0"/>
              <a:t>When a gene has two alleles, the frequencies add up to 1</a:t>
            </a:r>
          </a:p>
          <a:p>
            <a:r>
              <a:rPr lang="en-US" sz="1950" dirty="0"/>
              <a:t>The frequencies of genotypes also add up to 1</a:t>
            </a:r>
          </a:p>
          <a:p>
            <a:r>
              <a:rPr lang="en-US" sz="1950" dirty="0"/>
              <a:t>You have sampled a population in which you know that the percentage of the homozygous dominant genotype (AA) is 64%. Using that 64%, calculate the following:</a:t>
            </a:r>
          </a:p>
          <a:p>
            <a:pPr lvl="1"/>
            <a:r>
              <a:rPr lang="en-US" sz="1725" dirty="0"/>
              <a:t>The frequency of the "a" allele.</a:t>
            </a:r>
          </a:p>
          <a:p>
            <a:pPr lvl="1"/>
            <a:r>
              <a:rPr lang="en-US" sz="1725" dirty="0"/>
              <a:t>The frequency of the "A" allele.</a:t>
            </a:r>
          </a:p>
          <a:p>
            <a:pPr lvl="1"/>
            <a:r>
              <a:rPr lang="en-US" sz="1725" dirty="0"/>
              <a:t>The frequency of the “aa" genotype.</a:t>
            </a:r>
          </a:p>
          <a:p>
            <a:pPr lvl="1"/>
            <a:r>
              <a:rPr lang="en-US" sz="1725" dirty="0"/>
              <a:t>The frequency of the genotype "Aa."</a:t>
            </a:r>
          </a:p>
        </p:txBody>
      </p:sp>
      <p:pic>
        <p:nvPicPr>
          <p:cNvPr id="4" name="Picture 3">
            <a:extLst>
              <a:ext uri="{FF2B5EF4-FFF2-40B4-BE49-F238E27FC236}">
                <a16:creationId xmlns:a16="http://schemas.microsoft.com/office/drawing/2014/main" id="{1D672907-936B-D002-BF79-E2AA63762648}"/>
              </a:ext>
            </a:extLst>
          </p:cNvPr>
          <p:cNvPicPr>
            <a:picLocks noChangeAspect="1"/>
          </p:cNvPicPr>
          <p:nvPr/>
        </p:nvPicPr>
        <p:blipFill>
          <a:blip r:embed="rId3"/>
          <a:srcRect l="1239" r="1416"/>
          <a:stretch>
            <a:fillRect/>
          </a:stretch>
        </p:blipFill>
        <p:spPr>
          <a:xfrm>
            <a:off x="5944170" y="2749771"/>
            <a:ext cx="3070177" cy="1652649"/>
          </a:xfrm>
          <a:prstGeom prst="rect">
            <a:avLst/>
          </a:prstGeom>
        </p:spPr>
      </p:pic>
    </p:spTree>
    <p:extLst>
      <p:ext uri="{BB962C8B-B14F-4D97-AF65-F5344CB8AC3E}">
        <p14:creationId xmlns:p14="http://schemas.microsoft.com/office/powerpoint/2010/main" val="3412947675"/>
      </p:ext>
    </p:extLst>
  </p:cSld>
  <p:clrMapOvr>
    <a:masterClrMapping/>
  </p:clrMapOvr>
  <mc:AlternateContent xmlns:mc="http://schemas.openxmlformats.org/markup-compatibility/2006" xmlns:p14="http://schemas.microsoft.com/office/powerpoint/2010/main">
    <mc:Choice Requires="p14">
      <p:transition spd="slow" p14:dur="2000" advTm="242349"/>
    </mc:Choice>
    <mc:Fallback xmlns="">
      <p:transition spd="slow" advTm="24234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B02F9-B39F-C7C5-5D02-89D73B07FE32}"/>
              </a:ext>
            </a:extLst>
          </p:cNvPr>
          <p:cNvSpPr>
            <a:spLocks noGrp="1"/>
          </p:cNvSpPr>
          <p:nvPr>
            <p:ph type="title"/>
          </p:nvPr>
        </p:nvSpPr>
        <p:spPr/>
        <p:txBody>
          <a:bodyPr/>
          <a:lstStyle/>
          <a:p>
            <a:r>
              <a:rPr lang="en-US" dirty="0"/>
              <a:t>Evidence for Evolution I (7.6)</a:t>
            </a:r>
          </a:p>
        </p:txBody>
      </p:sp>
      <p:sp>
        <p:nvSpPr>
          <p:cNvPr id="3" name="Content Placeholder 2">
            <a:extLst>
              <a:ext uri="{FF2B5EF4-FFF2-40B4-BE49-F238E27FC236}">
                <a16:creationId xmlns:a16="http://schemas.microsoft.com/office/drawing/2014/main" id="{48724423-C452-5975-F642-8B636B8F7FCB}"/>
              </a:ext>
            </a:extLst>
          </p:cNvPr>
          <p:cNvSpPr>
            <a:spLocks noGrp="1"/>
          </p:cNvSpPr>
          <p:nvPr>
            <p:ph idx="1"/>
          </p:nvPr>
        </p:nvSpPr>
        <p:spPr>
          <a:xfrm>
            <a:off x="628650" y="1268016"/>
            <a:ext cx="5622878" cy="3484409"/>
          </a:xfrm>
        </p:spPr>
        <p:txBody>
          <a:bodyPr>
            <a:normAutofit fontScale="92500" lnSpcReduction="20000"/>
          </a:bodyPr>
          <a:lstStyle/>
          <a:p>
            <a:r>
              <a:rPr lang="en-US" sz="2300" dirty="0"/>
              <a:t>Direct observations (antibiotic resistance)</a:t>
            </a:r>
          </a:p>
          <a:p>
            <a:r>
              <a:rPr lang="en-US" sz="2300" b="1" dirty="0">
                <a:solidFill>
                  <a:schemeClr val="accent2">
                    <a:lumMod val="50000"/>
                  </a:schemeClr>
                </a:solidFill>
              </a:rPr>
              <a:t>Fossil record </a:t>
            </a:r>
            <a:r>
              <a:rPr lang="en-US" sz="2300" dirty="0"/>
              <a:t>- collection of </a:t>
            </a:r>
            <a:r>
              <a:rPr lang="en-US" sz="2300" b="1" dirty="0">
                <a:solidFill>
                  <a:schemeClr val="accent2">
                    <a:lumMod val="50000"/>
                  </a:schemeClr>
                </a:solidFill>
              </a:rPr>
              <a:t>fossils</a:t>
            </a:r>
            <a:r>
              <a:rPr lang="en-US" sz="2300" dirty="0"/>
              <a:t> (remains of past organisms) found throughout the world, arranged in chronological order</a:t>
            </a:r>
          </a:p>
          <a:p>
            <a:pPr lvl="1"/>
            <a:r>
              <a:rPr lang="en-US" sz="1900" dirty="0"/>
              <a:t>Fossils show change over time – link ancient organisms to modern species</a:t>
            </a:r>
          </a:p>
          <a:p>
            <a:r>
              <a:rPr lang="en-US" sz="2300" b="1" dirty="0">
                <a:solidFill>
                  <a:schemeClr val="accent2">
                    <a:lumMod val="50000"/>
                  </a:schemeClr>
                </a:solidFill>
              </a:rPr>
              <a:t>Biogeography</a:t>
            </a:r>
            <a:r>
              <a:rPr lang="en-US" sz="2300" dirty="0"/>
              <a:t> – the geographic distribution of species</a:t>
            </a:r>
          </a:p>
          <a:p>
            <a:pPr lvl="1"/>
            <a:r>
              <a:rPr lang="en-US" sz="1900" dirty="0"/>
              <a:t>Similarities based on location</a:t>
            </a:r>
          </a:p>
          <a:p>
            <a:pPr lvl="1"/>
            <a:r>
              <a:rPr lang="en-US" sz="1900" b="1" dirty="0">
                <a:solidFill>
                  <a:schemeClr val="accent2">
                    <a:lumMod val="50000"/>
                  </a:schemeClr>
                </a:solidFill>
              </a:rPr>
              <a:t>Continental drift </a:t>
            </a:r>
            <a:r>
              <a:rPr lang="en-US" sz="1900" dirty="0"/>
              <a:t>– (and breakup of Pangea) can explain the similarity of species on different continents</a:t>
            </a:r>
          </a:p>
          <a:p>
            <a:pPr lvl="1"/>
            <a:r>
              <a:rPr lang="en-US" sz="1900" b="1" dirty="0">
                <a:solidFill>
                  <a:schemeClr val="accent2">
                    <a:lumMod val="50000"/>
                  </a:schemeClr>
                </a:solidFill>
              </a:rPr>
              <a:t>Endemic species </a:t>
            </a:r>
            <a:r>
              <a:rPr lang="en-US" sz="1900" dirty="0"/>
              <a:t>– species found in a certain area and nowhere else </a:t>
            </a:r>
          </a:p>
          <a:p>
            <a:endParaRPr lang="en-US" sz="1950" dirty="0"/>
          </a:p>
          <a:p>
            <a:endParaRPr lang="en-US" sz="2025" dirty="0"/>
          </a:p>
          <a:p>
            <a:endParaRPr lang="en-US" dirty="0"/>
          </a:p>
        </p:txBody>
      </p:sp>
      <p:pic>
        <p:nvPicPr>
          <p:cNvPr id="4" name="Picture 2" descr="Evidence for Evolution | CK-12 Foundation">
            <a:extLst>
              <a:ext uri="{FF2B5EF4-FFF2-40B4-BE49-F238E27FC236}">
                <a16:creationId xmlns:a16="http://schemas.microsoft.com/office/drawing/2014/main" id="{A13EC4B7-F044-BAD9-D699-C1516FC19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773" y="206478"/>
            <a:ext cx="1564509" cy="29188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angaea | Fossil Wiki | Fandom">
            <a:extLst>
              <a:ext uri="{FF2B5EF4-FFF2-40B4-BE49-F238E27FC236}">
                <a16:creationId xmlns:a16="http://schemas.microsoft.com/office/drawing/2014/main" id="{4F1B3916-D218-2C43-2A94-D7E63C0558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6325" y="3245201"/>
            <a:ext cx="1339406" cy="150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630043"/>
      </p:ext>
    </p:extLst>
  </p:cSld>
  <p:clrMapOvr>
    <a:masterClrMapping/>
  </p:clrMapOvr>
  <mc:AlternateContent xmlns:mc="http://schemas.openxmlformats.org/markup-compatibility/2006" xmlns:p14="http://schemas.microsoft.com/office/powerpoint/2010/main">
    <mc:Choice Requires="p14">
      <p:transition spd="slow" p14:dur="2000" advTm="160880"/>
    </mc:Choice>
    <mc:Fallback xmlns="">
      <p:transition spd="slow" advTm="16088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57F51-D9B5-D8E4-EFC5-4FBCB7ADC812}"/>
              </a:ext>
            </a:extLst>
          </p:cNvPr>
          <p:cNvSpPr>
            <a:spLocks noGrp="1"/>
          </p:cNvSpPr>
          <p:nvPr>
            <p:ph type="title"/>
          </p:nvPr>
        </p:nvSpPr>
        <p:spPr/>
        <p:txBody>
          <a:bodyPr>
            <a:noAutofit/>
          </a:bodyPr>
          <a:lstStyle/>
          <a:p>
            <a:r>
              <a:rPr lang="en-US" dirty="0"/>
              <a:t>Evidence for Evolution II: Homology and Convergent Evolution (7.6)</a:t>
            </a:r>
          </a:p>
        </p:txBody>
      </p:sp>
      <p:sp>
        <p:nvSpPr>
          <p:cNvPr id="3" name="Content Placeholder 2">
            <a:extLst>
              <a:ext uri="{FF2B5EF4-FFF2-40B4-BE49-F238E27FC236}">
                <a16:creationId xmlns:a16="http://schemas.microsoft.com/office/drawing/2014/main" id="{ED671E95-588E-27F0-F0AC-449AD3F2EC40}"/>
              </a:ext>
            </a:extLst>
          </p:cNvPr>
          <p:cNvSpPr>
            <a:spLocks noGrp="1"/>
          </p:cNvSpPr>
          <p:nvPr>
            <p:ph idx="1"/>
          </p:nvPr>
        </p:nvSpPr>
        <p:spPr>
          <a:xfrm>
            <a:off x="103211" y="1205445"/>
            <a:ext cx="6038282" cy="3857873"/>
          </a:xfrm>
        </p:spPr>
        <p:txBody>
          <a:bodyPr>
            <a:normAutofit lnSpcReduction="10000"/>
          </a:bodyPr>
          <a:lstStyle/>
          <a:p>
            <a:r>
              <a:rPr lang="en-US" sz="2300" b="1" dirty="0">
                <a:solidFill>
                  <a:schemeClr val="accent2">
                    <a:lumMod val="50000"/>
                  </a:schemeClr>
                </a:solidFill>
              </a:rPr>
              <a:t>Homology</a:t>
            </a:r>
            <a:r>
              <a:rPr lang="en-US" sz="2300" dirty="0"/>
              <a:t> - similarity from common ancestry</a:t>
            </a:r>
          </a:p>
          <a:p>
            <a:pPr lvl="1"/>
            <a:r>
              <a:rPr lang="en-US" sz="1900" b="1" dirty="0">
                <a:solidFill>
                  <a:schemeClr val="accent2">
                    <a:lumMod val="50000"/>
                  </a:schemeClr>
                </a:solidFill>
              </a:rPr>
              <a:t>Homologous structures </a:t>
            </a:r>
            <a:r>
              <a:rPr lang="en-US" sz="1900" dirty="0"/>
              <a:t>– anatomical signs of evolution – same body part used for different functions (forelimb), can also be </a:t>
            </a:r>
            <a:r>
              <a:rPr lang="en-US" sz="1900" b="1" dirty="0">
                <a:solidFill>
                  <a:schemeClr val="accent2">
                    <a:lumMod val="50000"/>
                  </a:schemeClr>
                </a:solidFill>
              </a:rPr>
              <a:t>molecular homologies</a:t>
            </a:r>
          </a:p>
          <a:p>
            <a:pPr lvl="1"/>
            <a:r>
              <a:rPr lang="en-US" sz="1900" b="1" dirty="0">
                <a:solidFill>
                  <a:schemeClr val="accent2">
                    <a:lumMod val="50000"/>
                  </a:schemeClr>
                </a:solidFill>
              </a:rPr>
              <a:t>Vestigial organs </a:t>
            </a:r>
            <a:r>
              <a:rPr lang="en-US" sz="1900" dirty="0"/>
              <a:t>– no function now but used to serve a function in ancestors (appendix)</a:t>
            </a:r>
          </a:p>
          <a:p>
            <a:r>
              <a:rPr lang="en-US" b="1" dirty="0">
                <a:solidFill>
                  <a:schemeClr val="accent2">
                    <a:lumMod val="50000"/>
                  </a:schemeClr>
                </a:solidFill>
              </a:rPr>
              <a:t>Convergent evolution </a:t>
            </a:r>
            <a:r>
              <a:rPr lang="en-US" dirty="0"/>
              <a:t>– two species develop similarities over time to adapt in a new environment (not due to common ancestry)</a:t>
            </a:r>
          </a:p>
          <a:p>
            <a:pPr lvl="1"/>
            <a:r>
              <a:rPr lang="en-US" b="1" dirty="0">
                <a:solidFill>
                  <a:schemeClr val="accent2">
                    <a:lumMod val="50000"/>
                  </a:schemeClr>
                </a:solidFill>
              </a:rPr>
              <a:t>Analogous structures </a:t>
            </a:r>
            <a:r>
              <a:rPr lang="en-US" dirty="0"/>
              <a:t>– penguin, dolphin, and shark all have torpedo shape</a:t>
            </a:r>
          </a:p>
          <a:p>
            <a:endParaRPr lang="en-US" sz="2200" dirty="0"/>
          </a:p>
          <a:p>
            <a:endParaRPr lang="en-US" dirty="0"/>
          </a:p>
        </p:txBody>
      </p:sp>
      <p:pic>
        <p:nvPicPr>
          <p:cNvPr id="4" name="Picture 2" descr="Homology (biology) - Wikipedia">
            <a:extLst>
              <a:ext uri="{FF2B5EF4-FFF2-40B4-BE49-F238E27FC236}">
                <a16:creationId xmlns:a16="http://schemas.microsoft.com/office/drawing/2014/main" id="{A41EC5DE-0F8E-EA82-6615-1E4A0A3EC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662" y="1096303"/>
            <a:ext cx="2842583" cy="20380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nalogous Structures: Definition &amp; Evolutionary Examples">
            <a:extLst>
              <a:ext uri="{FF2B5EF4-FFF2-40B4-BE49-F238E27FC236}">
                <a16:creationId xmlns:a16="http://schemas.microsoft.com/office/drawing/2014/main" id="{0109FA57-D3C8-17E2-526C-1D960A5CB37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894"/>
          <a:stretch>
            <a:fillRect/>
          </a:stretch>
        </p:blipFill>
        <p:spPr bwMode="auto">
          <a:xfrm>
            <a:off x="6067157" y="3243523"/>
            <a:ext cx="2973632" cy="1231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704445"/>
      </p:ext>
    </p:extLst>
  </p:cSld>
  <p:clrMapOvr>
    <a:masterClrMapping/>
  </p:clrMapOvr>
  <mc:AlternateContent xmlns:mc="http://schemas.openxmlformats.org/markup-compatibility/2006" xmlns:p14="http://schemas.microsoft.com/office/powerpoint/2010/main">
    <mc:Choice Requires="p14">
      <p:transition spd="slow" p14:dur="2000" advTm="103950"/>
    </mc:Choice>
    <mc:Fallback xmlns="">
      <p:transition spd="slow" advTm="10395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2E902-2FE0-E86A-60A6-93DA4347E5C3}"/>
              </a:ext>
            </a:extLst>
          </p:cNvPr>
          <p:cNvSpPr>
            <a:spLocks noGrp="1"/>
          </p:cNvSpPr>
          <p:nvPr>
            <p:ph type="title"/>
          </p:nvPr>
        </p:nvSpPr>
        <p:spPr/>
        <p:txBody>
          <a:bodyPr>
            <a:normAutofit/>
          </a:bodyPr>
          <a:lstStyle/>
          <a:p>
            <a:r>
              <a:rPr lang="en-US" dirty="0"/>
              <a:t>Evidence for Common Ancestry (7.7)</a:t>
            </a:r>
          </a:p>
        </p:txBody>
      </p:sp>
      <p:sp>
        <p:nvSpPr>
          <p:cNvPr id="3" name="Text Placeholder 2">
            <a:extLst>
              <a:ext uri="{FF2B5EF4-FFF2-40B4-BE49-F238E27FC236}">
                <a16:creationId xmlns:a16="http://schemas.microsoft.com/office/drawing/2014/main" id="{30AF0577-F9B7-DBFC-0E6F-DE6DE866E225}"/>
              </a:ext>
            </a:extLst>
          </p:cNvPr>
          <p:cNvSpPr>
            <a:spLocks noGrp="1"/>
          </p:cNvSpPr>
          <p:nvPr>
            <p:ph type="body" idx="1"/>
          </p:nvPr>
        </p:nvSpPr>
        <p:spPr>
          <a:xfrm>
            <a:off x="628650" y="1235833"/>
            <a:ext cx="7886700" cy="3263504"/>
          </a:xfrm>
        </p:spPr>
        <p:txBody>
          <a:bodyPr>
            <a:normAutofit/>
          </a:bodyPr>
          <a:lstStyle/>
          <a:p>
            <a:r>
              <a:rPr lang="en-US" dirty="0"/>
              <a:t>Eukaryotic cells evolved from the </a:t>
            </a:r>
            <a:r>
              <a:rPr lang="en-US" b="1" dirty="0">
                <a:solidFill>
                  <a:schemeClr val="accent2">
                    <a:lumMod val="50000"/>
                  </a:schemeClr>
                </a:solidFill>
              </a:rPr>
              <a:t>endosymbiotic theory</a:t>
            </a:r>
          </a:p>
          <a:p>
            <a:r>
              <a:rPr lang="en-US" dirty="0"/>
              <a:t>All eukaryotic cells share structures that suggest common ancestry</a:t>
            </a:r>
          </a:p>
          <a:p>
            <a:pPr lvl="1"/>
            <a:r>
              <a:rPr lang="en-US" dirty="0"/>
              <a:t>Membrane bound organelles</a:t>
            </a:r>
          </a:p>
          <a:p>
            <a:pPr lvl="1"/>
            <a:r>
              <a:rPr lang="en-US" dirty="0"/>
              <a:t>Linear chromosomes</a:t>
            </a:r>
          </a:p>
          <a:p>
            <a:pPr lvl="1"/>
            <a:r>
              <a:rPr lang="en-US" dirty="0"/>
              <a:t>Genes that contain </a:t>
            </a:r>
            <a:r>
              <a:rPr lang="en-US" b="1" dirty="0">
                <a:solidFill>
                  <a:schemeClr val="accent2">
                    <a:lumMod val="50000"/>
                  </a:schemeClr>
                </a:solidFill>
              </a:rPr>
              <a:t>introns </a:t>
            </a:r>
            <a:r>
              <a:rPr lang="en-US" sz="1725" dirty="0"/>
              <a:t>(noncoding regions)</a:t>
            </a:r>
            <a:endParaRPr lang="en-US" sz="1725" b="1" dirty="0">
              <a:solidFill>
                <a:schemeClr val="accent2">
                  <a:lumMod val="50000"/>
                </a:schemeClr>
              </a:solidFill>
            </a:endParaRPr>
          </a:p>
        </p:txBody>
      </p:sp>
      <p:pic>
        <p:nvPicPr>
          <p:cNvPr id="2050" name="Picture 2" descr="Structure and Function of Cellular Genomes | Microbiology">
            <a:extLst>
              <a:ext uri="{FF2B5EF4-FFF2-40B4-BE49-F238E27FC236}">
                <a16:creationId xmlns:a16="http://schemas.microsoft.com/office/drawing/2014/main" id="{E13A7BDF-3932-1073-AAD3-7B7B9D7C0B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494" y="3198203"/>
            <a:ext cx="4207011" cy="1869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910366"/>
      </p:ext>
    </p:extLst>
  </p:cSld>
  <p:clrMapOvr>
    <a:masterClrMapping/>
  </p:clrMapOvr>
  <mc:AlternateContent xmlns:mc="http://schemas.openxmlformats.org/markup-compatibility/2006" xmlns:p14="http://schemas.microsoft.com/office/powerpoint/2010/main">
    <mc:Choice Requires="p14">
      <p:transition spd="slow" p14:dur="2000" advTm="52806"/>
    </mc:Choice>
    <mc:Fallback xmlns="">
      <p:transition spd="slow" advTm="5280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806D0-DE22-1375-25E6-F6A509F541FE}"/>
              </a:ext>
            </a:extLst>
          </p:cNvPr>
          <p:cNvSpPr>
            <a:spLocks noGrp="1"/>
          </p:cNvSpPr>
          <p:nvPr>
            <p:ph type="title"/>
          </p:nvPr>
        </p:nvSpPr>
        <p:spPr/>
        <p:txBody>
          <a:bodyPr>
            <a:normAutofit/>
          </a:bodyPr>
          <a:lstStyle/>
          <a:p>
            <a:r>
              <a:rPr lang="en-US" dirty="0"/>
              <a:t>Evidence for Continuing Evolution (7.8)</a:t>
            </a:r>
          </a:p>
        </p:txBody>
      </p:sp>
      <p:sp>
        <p:nvSpPr>
          <p:cNvPr id="3" name="Text Placeholder 2">
            <a:extLst>
              <a:ext uri="{FF2B5EF4-FFF2-40B4-BE49-F238E27FC236}">
                <a16:creationId xmlns:a16="http://schemas.microsoft.com/office/drawing/2014/main" id="{8B051FBF-5372-4F83-D8B5-B2169735BFB2}"/>
              </a:ext>
            </a:extLst>
          </p:cNvPr>
          <p:cNvSpPr>
            <a:spLocks noGrp="1"/>
          </p:cNvSpPr>
          <p:nvPr>
            <p:ph type="body" idx="1"/>
          </p:nvPr>
        </p:nvSpPr>
        <p:spPr>
          <a:xfrm>
            <a:off x="628651" y="1369219"/>
            <a:ext cx="4541744" cy="3263504"/>
          </a:xfrm>
        </p:spPr>
        <p:txBody>
          <a:bodyPr>
            <a:normAutofit lnSpcReduction="10000"/>
          </a:bodyPr>
          <a:lstStyle/>
          <a:p>
            <a:r>
              <a:rPr lang="en-US" sz="2300" dirty="0"/>
              <a:t>Environments continue to change -&gt; population continue to evolve through natural selection</a:t>
            </a:r>
          </a:p>
          <a:p>
            <a:pPr lvl="1"/>
            <a:r>
              <a:rPr lang="en-US" sz="1900" dirty="0"/>
              <a:t>Fossil record shows this</a:t>
            </a:r>
          </a:p>
          <a:p>
            <a:r>
              <a:rPr lang="en-US" dirty="0"/>
              <a:t>Modern day evolution:</a:t>
            </a:r>
          </a:p>
          <a:p>
            <a:pPr lvl="1"/>
            <a:r>
              <a:rPr lang="en-US" dirty="0"/>
              <a:t>Genomic changes – mutations, genetic drift </a:t>
            </a:r>
          </a:p>
          <a:p>
            <a:pPr lvl="1"/>
            <a:r>
              <a:rPr lang="en-US" dirty="0"/>
              <a:t>Resistance to antibiotics (bacteria) and pesticides such as DDT (insects)</a:t>
            </a:r>
          </a:p>
          <a:p>
            <a:pPr lvl="1"/>
            <a:r>
              <a:rPr lang="en-US" dirty="0"/>
              <a:t>Pathogens evolving and causing emergent diseases - SARS-CoV-2</a:t>
            </a:r>
          </a:p>
        </p:txBody>
      </p:sp>
      <p:pic>
        <p:nvPicPr>
          <p:cNvPr id="5" name="Picture 4">
            <a:extLst>
              <a:ext uri="{FF2B5EF4-FFF2-40B4-BE49-F238E27FC236}">
                <a16:creationId xmlns:a16="http://schemas.microsoft.com/office/drawing/2014/main" id="{12BBA986-71DA-C919-65FE-6BADB66A1CB9}"/>
              </a:ext>
            </a:extLst>
          </p:cNvPr>
          <p:cNvPicPr>
            <a:picLocks noChangeAspect="1"/>
          </p:cNvPicPr>
          <p:nvPr/>
        </p:nvPicPr>
        <p:blipFill>
          <a:blip r:embed="rId3"/>
          <a:stretch>
            <a:fillRect/>
          </a:stretch>
        </p:blipFill>
        <p:spPr>
          <a:xfrm>
            <a:off x="5413221" y="866632"/>
            <a:ext cx="2568203" cy="2630970"/>
          </a:xfrm>
          <a:prstGeom prst="rect">
            <a:avLst/>
          </a:prstGeom>
        </p:spPr>
      </p:pic>
      <p:pic>
        <p:nvPicPr>
          <p:cNvPr id="2050" name="Picture 2" descr="SARS-CoV-2: Evolution and Emergence of New Viral Variants">
            <a:extLst>
              <a:ext uri="{FF2B5EF4-FFF2-40B4-BE49-F238E27FC236}">
                <a16:creationId xmlns:a16="http://schemas.microsoft.com/office/drawing/2014/main" id="{5DC59CBB-4EFE-422F-D0B4-C60B0662D0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5457" y="3677013"/>
            <a:ext cx="3053856" cy="146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713447"/>
      </p:ext>
    </p:extLst>
  </p:cSld>
  <p:clrMapOvr>
    <a:masterClrMapping/>
  </p:clrMapOvr>
  <mc:AlternateContent xmlns:mc="http://schemas.openxmlformats.org/markup-compatibility/2006" xmlns:p14="http://schemas.microsoft.com/office/powerpoint/2010/main">
    <mc:Choice Requires="p14">
      <p:transition spd="slow" p14:dur="2000" advTm="68138"/>
    </mc:Choice>
    <mc:Fallback xmlns="">
      <p:transition spd="slow" advTm="6813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E16A2-DD0B-BE0B-06EE-6B9F306F88A2}"/>
              </a:ext>
            </a:extLst>
          </p:cNvPr>
          <p:cNvSpPr>
            <a:spLocks noGrp="1"/>
          </p:cNvSpPr>
          <p:nvPr>
            <p:ph type="title"/>
          </p:nvPr>
        </p:nvSpPr>
        <p:spPr/>
        <p:txBody>
          <a:bodyPr>
            <a:normAutofit/>
          </a:bodyPr>
          <a:lstStyle/>
          <a:p>
            <a:r>
              <a:rPr lang="en-US" dirty="0"/>
              <a:t>Introduction to Phylogeny (7.9)</a:t>
            </a:r>
          </a:p>
        </p:txBody>
      </p:sp>
      <p:sp>
        <p:nvSpPr>
          <p:cNvPr id="3" name="Text Placeholder 2">
            <a:extLst>
              <a:ext uri="{FF2B5EF4-FFF2-40B4-BE49-F238E27FC236}">
                <a16:creationId xmlns:a16="http://schemas.microsoft.com/office/drawing/2014/main" id="{022648F4-75E4-9DF6-B6C7-D0ED73BCE8E4}"/>
              </a:ext>
            </a:extLst>
          </p:cNvPr>
          <p:cNvSpPr>
            <a:spLocks noGrp="1"/>
          </p:cNvSpPr>
          <p:nvPr>
            <p:ph type="body" idx="1"/>
          </p:nvPr>
        </p:nvSpPr>
        <p:spPr>
          <a:xfrm>
            <a:off x="170596" y="928678"/>
            <a:ext cx="6796586" cy="4214822"/>
          </a:xfrm>
        </p:spPr>
        <p:txBody>
          <a:bodyPr>
            <a:normAutofit lnSpcReduction="10000"/>
          </a:bodyPr>
          <a:lstStyle/>
          <a:p>
            <a:r>
              <a:rPr lang="en-US" b="1" dirty="0">
                <a:solidFill>
                  <a:schemeClr val="accent2">
                    <a:lumMod val="50000"/>
                  </a:schemeClr>
                </a:solidFill>
              </a:rPr>
              <a:t>Phylogeny</a:t>
            </a:r>
            <a:r>
              <a:rPr lang="en-US" dirty="0"/>
              <a:t> – evolutionary history of a species or group of species</a:t>
            </a:r>
          </a:p>
          <a:p>
            <a:pPr lvl="1"/>
            <a:r>
              <a:rPr lang="en-US" dirty="0"/>
              <a:t>Fossils, morphology (structure), genetic analysis, and molecular evidence used to determine phylogeny</a:t>
            </a:r>
          </a:p>
          <a:p>
            <a:r>
              <a:rPr lang="en-US" b="1" dirty="0">
                <a:solidFill>
                  <a:schemeClr val="accent2">
                    <a:lumMod val="50000"/>
                  </a:schemeClr>
                </a:solidFill>
              </a:rPr>
              <a:t>Phylogenetic trees </a:t>
            </a:r>
            <a:r>
              <a:rPr lang="en-US" dirty="0"/>
              <a:t>– branching diagrams that represent hypotheses about evolutionary relationships</a:t>
            </a:r>
          </a:p>
          <a:p>
            <a:pPr lvl="1"/>
            <a:r>
              <a:rPr lang="en-US" dirty="0"/>
              <a:t>Each group is known as a </a:t>
            </a:r>
            <a:r>
              <a:rPr lang="en-US" b="1" dirty="0">
                <a:solidFill>
                  <a:schemeClr val="accent2">
                    <a:lumMod val="50000"/>
                  </a:schemeClr>
                </a:solidFill>
              </a:rPr>
              <a:t>taxon</a:t>
            </a:r>
          </a:p>
          <a:p>
            <a:pPr lvl="1"/>
            <a:r>
              <a:rPr lang="en-US" b="1" dirty="0">
                <a:solidFill>
                  <a:schemeClr val="accent2">
                    <a:lumMod val="50000"/>
                  </a:schemeClr>
                </a:solidFill>
              </a:rPr>
              <a:t>Branch points </a:t>
            </a:r>
            <a:r>
              <a:rPr lang="en-US" dirty="0"/>
              <a:t>– where there is a divergence of 2 evolutionary lines</a:t>
            </a:r>
          </a:p>
          <a:p>
            <a:pPr lvl="1"/>
            <a:r>
              <a:rPr lang="en-US" b="1" dirty="0">
                <a:solidFill>
                  <a:schemeClr val="accent2">
                    <a:lumMod val="50000"/>
                  </a:schemeClr>
                </a:solidFill>
              </a:rPr>
              <a:t>Outgroup</a:t>
            </a:r>
            <a:r>
              <a:rPr lang="en-US" dirty="0"/>
              <a:t> – least closely related taxon</a:t>
            </a:r>
          </a:p>
          <a:p>
            <a:pPr lvl="1"/>
            <a:r>
              <a:rPr lang="en-US" b="1" dirty="0">
                <a:solidFill>
                  <a:schemeClr val="accent2">
                    <a:lumMod val="50000"/>
                  </a:schemeClr>
                </a:solidFill>
              </a:rPr>
              <a:t>Sister taxa </a:t>
            </a:r>
            <a:r>
              <a:rPr lang="en-US" dirty="0"/>
              <a:t>– groups closest related</a:t>
            </a:r>
          </a:p>
          <a:p>
            <a:r>
              <a:rPr lang="en-US" dirty="0"/>
              <a:t>Represent patterns of descent (not phenotypic similarity)</a:t>
            </a:r>
          </a:p>
          <a:p>
            <a:pPr lvl="1"/>
            <a:r>
              <a:rPr lang="en-US" dirty="0"/>
              <a:t>Amount of change over time shown by fossils or a </a:t>
            </a:r>
            <a:r>
              <a:rPr lang="en-US" b="1" dirty="0">
                <a:solidFill>
                  <a:schemeClr val="accent2">
                    <a:lumMod val="50000"/>
                  </a:schemeClr>
                </a:solidFill>
              </a:rPr>
              <a:t>molecular clock </a:t>
            </a:r>
            <a:r>
              <a:rPr lang="en-US" dirty="0"/>
              <a:t>(measuring evolution by rates of mutation)</a:t>
            </a:r>
          </a:p>
          <a:p>
            <a:endParaRPr lang="en-US" sz="2025" dirty="0"/>
          </a:p>
        </p:txBody>
      </p:sp>
      <p:pic>
        <p:nvPicPr>
          <p:cNvPr id="1026" name="Picture 2" descr="Genomic Epi Basics: Practice reading phylogenetic trees - Rapid Response">
            <a:extLst>
              <a:ext uri="{FF2B5EF4-FFF2-40B4-BE49-F238E27FC236}">
                <a16:creationId xmlns:a16="http://schemas.microsoft.com/office/drawing/2014/main" id="{EA0F38F7-29ED-57C9-906E-EB5A51BAEC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8569" y="2125999"/>
            <a:ext cx="2545431" cy="2159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166869"/>
      </p:ext>
    </p:extLst>
  </p:cSld>
  <p:clrMapOvr>
    <a:masterClrMapping/>
  </p:clrMapOvr>
  <mc:AlternateContent xmlns:mc="http://schemas.openxmlformats.org/markup-compatibility/2006" xmlns:p14="http://schemas.microsoft.com/office/powerpoint/2010/main">
    <mc:Choice Requires="p14">
      <p:transition spd="slow" p14:dur="2000" advTm="118034"/>
    </mc:Choice>
    <mc:Fallback xmlns="">
      <p:transition spd="slow" advTm="11803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BF258-02B5-F6A6-DB30-EE04E54A0721}"/>
              </a:ext>
            </a:extLst>
          </p:cNvPr>
          <p:cNvSpPr>
            <a:spLocks noGrp="1"/>
          </p:cNvSpPr>
          <p:nvPr>
            <p:ph type="title"/>
          </p:nvPr>
        </p:nvSpPr>
        <p:spPr/>
        <p:txBody>
          <a:bodyPr>
            <a:normAutofit/>
          </a:bodyPr>
          <a:lstStyle/>
          <a:p>
            <a:r>
              <a:rPr lang="en-US" dirty="0"/>
              <a:t>Phylogenetic Tree Practice (7.9)</a:t>
            </a:r>
          </a:p>
        </p:txBody>
      </p:sp>
      <p:sp>
        <p:nvSpPr>
          <p:cNvPr id="3" name="Text Placeholder 2">
            <a:extLst>
              <a:ext uri="{FF2B5EF4-FFF2-40B4-BE49-F238E27FC236}">
                <a16:creationId xmlns:a16="http://schemas.microsoft.com/office/drawing/2014/main" id="{5108BFFD-1866-D6C2-87F5-A729BE252BA1}"/>
              </a:ext>
            </a:extLst>
          </p:cNvPr>
          <p:cNvSpPr>
            <a:spLocks noGrp="1"/>
          </p:cNvSpPr>
          <p:nvPr>
            <p:ph type="body" idx="1"/>
          </p:nvPr>
        </p:nvSpPr>
        <p:spPr>
          <a:xfrm>
            <a:off x="628650" y="1086832"/>
            <a:ext cx="7886700" cy="3263504"/>
          </a:xfrm>
        </p:spPr>
        <p:txBody>
          <a:bodyPr>
            <a:normAutofit/>
          </a:bodyPr>
          <a:lstStyle/>
          <a:p>
            <a:r>
              <a:rPr lang="en-US" sz="1950" dirty="0"/>
              <a:t>Which tree best matches the info shown in the table?</a:t>
            </a:r>
          </a:p>
        </p:txBody>
      </p:sp>
      <p:graphicFrame>
        <p:nvGraphicFramePr>
          <p:cNvPr id="4" name="Table 3">
            <a:extLst>
              <a:ext uri="{FF2B5EF4-FFF2-40B4-BE49-F238E27FC236}">
                <a16:creationId xmlns:a16="http://schemas.microsoft.com/office/drawing/2014/main" id="{C161711F-2123-4569-B8EB-0DA045893597}"/>
              </a:ext>
            </a:extLst>
          </p:cNvPr>
          <p:cNvGraphicFramePr>
            <a:graphicFrameLocks noGrp="1"/>
          </p:cNvGraphicFramePr>
          <p:nvPr>
            <p:extLst>
              <p:ext uri="{D42A27DB-BD31-4B8C-83A1-F6EECF244321}">
                <p14:modId xmlns:p14="http://schemas.microsoft.com/office/powerpoint/2010/main" val="3046803174"/>
              </p:ext>
            </p:extLst>
          </p:nvPr>
        </p:nvGraphicFramePr>
        <p:xfrm>
          <a:off x="2019301" y="1584792"/>
          <a:ext cx="5105400" cy="1690031"/>
        </p:xfrm>
        <a:graphic>
          <a:graphicData uri="http://schemas.openxmlformats.org/drawingml/2006/table">
            <a:tbl>
              <a:tblPr firstRow="1" bandRow="1">
                <a:tableStyleId>{5940675A-B579-460E-94D1-54222C63F5DA}</a:tableStyleId>
              </a:tblPr>
              <a:tblGrid>
                <a:gridCol w="850900">
                  <a:extLst>
                    <a:ext uri="{9D8B030D-6E8A-4147-A177-3AD203B41FA5}">
                      <a16:colId xmlns:a16="http://schemas.microsoft.com/office/drawing/2014/main" val="2978014074"/>
                    </a:ext>
                  </a:extLst>
                </a:gridCol>
                <a:gridCol w="850900">
                  <a:extLst>
                    <a:ext uri="{9D8B030D-6E8A-4147-A177-3AD203B41FA5}">
                      <a16:colId xmlns:a16="http://schemas.microsoft.com/office/drawing/2014/main" val="1625191450"/>
                    </a:ext>
                  </a:extLst>
                </a:gridCol>
                <a:gridCol w="850900">
                  <a:extLst>
                    <a:ext uri="{9D8B030D-6E8A-4147-A177-3AD203B41FA5}">
                      <a16:colId xmlns:a16="http://schemas.microsoft.com/office/drawing/2014/main" val="3113311572"/>
                    </a:ext>
                  </a:extLst>
                </a:gridCol>
                <a:gridCol w="850900">
                  <a:extLst>
                    <a:ext uri="{9D8B030D-6E8A-4147-A177-3AD203B41FA5}">
                      <a16:colId xmlns:a16="http://schemas.microsoft.com/office/drawing/2014/main" val="2220332795"/>
                    </a:ext>
                  </a:extLst>
                </a:gridCol>
                <a:gridCol w="850900">
                  <a:extLst>
                    <a:ext uri="{9D8B030D-6E8A-4147-A177-3AD203B41FA5}">
                      <a16:colId xmlns:a16="http://schemas.microsoft.com/office/drawing/2014/main" val="4278982072"/>
                    </a:ext>
                  </a:extLst>
                </a:gridCol>
                <a:gridCol w="850900">
                  <a:extLst>
                    <a:ext uri="{9D8B030D-6E8A-4147-A177-3AD203B41FA5}">
                      <a16:colId xmlns:a16="http://schemas.microsoft.com/office/drawing/2014/main" val="2093863429"/>
                    </a:ext>
                  </a:extLst>
                </a:gridCol>
              </a:tblGrid>
              <a:tr h="241433">
                <a:tc gridSpan="6">
                  <a:txBody>
                    <a:bodyPr/>
                    <a:lstStyle/>
                    <a:p>
                      <a:pPr algn="ctr"/>
                      <a:r>
                        <a:rPr lang="en-US" sz="1000" b="1" dirty="0">
                          <a:solidFill>
                            <a:schemeClr val="accent2">
                              <a:lumMod val="50000"/>
                            </a:schemeClr>
                          </a:solidFill>
                        </a:rPr>
                        <a:t>Nucleotide Differences</a:t>
                      </a:r>
                    </a:p>
                  </a:txBody>
                  <a:tcPr marL="68580" marR="68580" marT="34290" marB="34290">
                    <a:solidFill>
                      <a:schemeClr val="bg2"/>
                    </a:solidFill>
                  </a:tcPr>
                </a:tc>
                <a:tc hMerge="1">
                  <a:txBody>
                    <a:bodyPr/>
                    <a:lstStyle/>
                    <a:p>
                      <a:endParaRPr lang="en-US" b="1" dirty="0">
                        <a:solidFill>
                          <a:schemeClr val="accent2">
                            <a:lumMod val="50000"/>
                          </a:schemeClr>
                        </a:solidFill>
                      </a:endParaRPr>
                    </a:p>
                  </a:txBody>
                  <a:tcPr>
                    <a:solidFill>
                      <a:schemeClr val="tx2"/>
                    </a:solidFill>
                  </a:tcPr>
                </a:tc>
                <a:tc hMerge="1">
                  <a:txBody>
                    <a:bodyPr/>
                    <a:lstStyle/>
                    <a:p>
                      <a:endParaRPr lang="en-US" b="1" dirty="0">
                        <a:solidFill>
                          <a:schemeClr val="accent2">
                            <a:lumMod val="50000"/>
                          </a:schemeClr>
                        </a:solidFill>
                      </a:endParaRPr>
                    </a:p>
                  </a:txBody>
                  <a:tcPr>
                    <a:solidFill>
                      <a:schemeClr val="tx2"/>
                    </a:solidFill>
                  </a:tcPr>
                </a:tc>
                <a:tc hMerge="1">
                  <a:txBody>
                    <a:bodyPr/>
                    <a:lstStyle/>
                    <a:p>
                      <a:endParaRPr lang="en-US" b="1" dirty="0">
                        <a:solidFill>
                          <a:schemeClr val="accent2">
                            <a:lumMod val="50000"/>
                          </a:schemeClr>
                        </a:solidFill>
                      </a:endParaRPr>
                    </a:p>
                  </a:txBody>
                  <a:tcPr>
                    <a:solidFill>
                      <a:schemeClr val="tx2"/>
                    </a:solidFill>
                  </a:tcPr>
                </a:tc>
                <a:tc hMerge="1">
                  <a:txBody>
                    <a:bodyPr/>
                    <a:lstStyle/>
                    <a:p>
                      <a:endParaRPr lang="en-US" b="1" dirty="0">
                        <a:solidFill>
                          <a:schemeClr val="accent2">
                            <a:lumMod val="50000"/>
                          </a:schemeClr>
                        </a:solidFill>
                      </a:endParaRPr>
                    </a:p>
                  </a:txBody>
                  <a:tcPr>
                    <a:solidFill>
                      <a:schemeClr val="tx2"/>
                    </a:solidFill>
                  </a:tcPr>
                </a:tc>
                <a:tc hMerge="1">
                  <a:txBody>
                    <a:bodyPr/>
                    <a:lstStyle/>
                    <a:p>
                      <a:endParaRPr lang="en-US" b="1" dirty="0">
                        <a:solidFill>
                          <a:schemeClr val="accent2">
                            <a:lumMod val="50000"/>
                          </a:schemeClr>
                        </a:solidFill>
                      </a:endParaRPr>
                    </a:p>
                  </a:txBody>
                  <a:tcPr>
                    <a:solidFill>
                      <a:schemeClr val="tx2"/>
                    </a:solidFill>
                  </a:tcPr>
                </a:tc>
                <a:extLst>
                  <a:ext uri="{0D108BD9-81ED-4DB2-BD59-A6C34878D82A}">
                    <a16:rowId xmlns:a16="http://schemas.microsoft.com/office/drawing/2014/main" val="1713474017"/>
                  </a:ext>
                </a:extLst>
              </a:tr>
              <a:tr h="241433">
                <a:tc>
                  <a:txBody>
                    <a:bodyPr/>
                    <a:lstStyle/>
                    <a:p>
                      <a:pPr algn="ctr"/>
                      <a:endParaRPr lang="en-US" sz="1000" dirty="0">
                        <a:solidFill>
                          <a:schemeClr val="accent2">
                            <a:lumMod val="50000"/>
                          </a:schemeClr>
                        </a:solidFill>
                      </a:endParaRPr>
                    </a:p>
                  </a:txBody>
                  <a:tcPr marL="68580" marR="68580" marT="34290" marB="34290">
                    <a:solidFill>
                      <a:schemeClr val="bg2"/>
                    </a:solidFill>
                  </a:tcPr>
                </a:tc>
                <a:tc>
                  <a:txBody>
                    <a:bodyPr/>
                    <a:lstStyle/>
                    <a:p>
                      <a:pPr algn="ctr"/>
                      <a:r>
                        <a:rPr lang="en-US" sz="1000" b="0" dirty="0">
                          <a:solidFill>
                            <a:schemeClr val="accent2">
                              <a:lumMod val="50000"/>
                            </a:schemeClr>
                          </a:solidFill>
                        </a:rPr>
                        <a:t>Species 1 </a:t>
                      </a:r>
                    </a:p>
                  </a:txBody>
                  <a:tcPr marL="68580" marR="68580" marT="34290" marB="34290">
                    <a:solidFill>
                      <a:schemeClr val="bg2"/>
                    </a:solidFill>
                  </a:tcPr>
                </a:tc>
                <a:tc>
                  <a:txBody>
                    <a:bodyPr/>
                    <a:lstStyle/>
                    <a:p>
                      <a:pPr algn="ctr"/>
                      <a:r>
                        <a:rPr lang="en-US" sz="1000" b="0" dirty="0">
                          <a:solidFill>
                            <a:schemeClr val="accent2">
                              <a:lumMod val="50000"/>
                            </a:schemeClr>
                          </a:solidFill>
                        </a:rPr>
                        <a:t>Species 2</a:t>
                      </a:r>
                    </a:p>
                  </a:txBody>
                  <a:tcPr marL="68580" marR="68580" marT="34290" marB="34290">
                    <a:solidFill>
                      <a:schemeClr val="bg2"/>
                    </a:solidFill>
                  </a:tcPr>
                </a:tc>
                <a:tc>
                  <a:txBody>
                    <a:bodyPr/>
                    <a:lstStyle/>
                    <a:p>
                      <a:pPr algn="ctr"/>
                      <a:r>
                        <a:rPr lang="en-US" sz="1000" b="0" dirty="0">
                          <a:solidFill>
                            <a:schemeClr val="accent2">
                              <a:lumMod val="50000"/>
                            </a:schemeClr>
                          </a:solidFill>
                        </a:rPr>
                        <a:t>Species 3</a:t>
                      </a:r>
                    </a:p>
                  </a:txBody>
                  <a:tcPr marL="68580" marR="68580" marT="34290" marB="34290">
                    <a:solidFill>
                      <a:schemeClr val="bg2"/>
                    </a:solidFill>
                  </a:tcPr>
                </a:tc>
                <a:tc>
                  <a:txBody>
                    <a:bodyPr/>
                    <a:lstStyle/>
                    <a:p>
                      <a:pPr algn="ctr"/>
                      <a:r>
                        <a:rPr lang="en-US" sz="1000" b="0" dirty="0">
                          <a:solidFill>
                            <a:schemeClr val="accent2">
                              <a:lumMod val="50000"/>
                            </a:schemeClr>
                          </a:solidFill>
                        </a:rPr>
                        <a:t>Species 4</a:t>
                      </a:r>
                    </a:p>
                  </a:txBody>
                  <a:tcPr marL="68580" marR="68580" marT="34290" marB="34290">
                    <a:solidFill>
                      <a:schemeClr val="bg2"/>
                    </a:solidFill>
                  </a:tcPr>
                </a:tc>
                <a:tc>
                  <a:txBody>
                    <a:bodyPr/>
                    <a:lstStyle/>
                    <a:p>
                      <a:pPr algn="ctr"/>
                      <a:r>
                        <a:rPr lang="en-US" sz="1000" b="0" dirty="0">
                          <a:solidFill>
                            <a:schemeClr val="accent2">
                              <a:lumMod val="50000"/>
                            </a:schemeClr>
                          </a:solidFill>
                        </a:rPr>
                        <a:t>Species 5</a:t>
                      </a:r>
                    </a:p>
                  </a:txBody>
                  <a:tcPr marL="68580" marR="68580" marT="34290" marB="34290">
                    <a:solidFill>
                      <a:schemeClr val="bg2"/>
                    </a:solidFill>
                  </a:tcPr>
                </a:tc>
                <a:extLst>
                  <a:ext uri="{0D108BD9-81ED-4DB2-BD59-A6C34878D82A}">
                    <a16:rowId xmlns:a16="http://schemas.microsoft.com/office/drawing/2014/main" val="961693468"/>
                  </a:ext>
                </a:extLst>
              </a:tr>
              <a:tr h="241433">
                <a:tc>
                  <a:txBody>
                    <a:bodyPr/>
                    <a:lstStyle/>
                    <a:p>
                      <a:pPr algn="ctr"/>
                      <a:r>
                        <a:rPr lang="en-US" sz="1000" b="0" dirty="0">
                          <a:solidFill>
                            <a:schemeClr val="accent2">
                              <a:lumMod val="50000"/>
                            </a:schemeClr>
                          </a:solidFill>
                        </a:rPr>
                        <a:t>Species 1</a:t>
                      </a:r>
                    </a:p>
                  </a:txBody>
                  <a:tcPr marL="68580" marR="68580" marT="34290" marB="34290">
                    <a:solidFill>
                      <a:schemeClr val="bg2"/>
                    </a:solidFill>
                  </a:tcPr>
                </a:tc>
                <a:tc>
                  <a:txBody>
                    <a:bodyPr/>
                    <a:lstStyle/>
                    <a:p>
                      <a:pPr algn="ctr"/>
                      <a:r>
                        <a:rPr lang="en-US" sz="1000" dirty="0"/>
                        <a:t>0</a:t>
                      </a:r>
                    </a:p>
                  </a:txBody>
                  <a:tcPr marL="68580" marR="68580" marT="34290" marB="34290"/>
                </a:tc>
                <a:tc>
                  <a:txBody>
                    <a:bodyPr/>
                    <a:lstStyle/>
                    <a:p>
                      <a:pPr algn="ctr"/>
                      <a:r>
                        <a:rPr lang="en-US" sz="1000" dirty="0"/>
                        <a:t>18</a:t>
                      </a:r>
                    </a:p>
                  </a:txBody>
                  <a:tcPr marL="68580" marR="68580" marT="34290" marB="34290"/>
                </a:tc>
                <a:tc>
                  <a:txBody>
                    <a:bodyPr/>
                    <a:lstStyle/>
                    <a:p>
                      <a:pPr algn="ctr"/>
                      <a:r>
                        <a:rPr lang="en-US" sz="1000" dirty="0"/>
                        <a:t>18</a:t>
                      </a:r>
                    </a:p>
                  </a:txBody>
                  <a:tcPr marL="68580" marR="68580" marT="34290" marB="34290"/>
                </a:tc>
                <a:tc>
                  <a:txBody>
                    <a:bodyPr/>
                    <a:lstStyle/>
                    <a:p>
                      <a:pPr algn="ctr"/>
                      <a:r>
                        <a:rPr lang="en-US" sz="1000" dirty="0"/>
                        <a:t>27</a:t>
                      </a:r>
                    </a:p>
                  </a:txBody>
                  <a:tcPr marL="68580" marR="68580" marT="34290" marB="34290"/>
                </a:tc>
                <a:tc>
                  <a:txBody>
                    <a:bodyPr/>
                    <a:lstStyle/>
                    <a:p>
                      <a:pPr algn="ctr"/>
                      <a:r>
                        <a:rPr lang="en-US" sz="1000" dirty="0"/>
                        <a:t>47</a:t>
                      </a:r>
                    </a:p>
                  </a:txBody>
                  <a:tcPr marL="68580" marR="68580" marT="34290" marB="34290"/>
                </a:tc>
                <a:extLst>
                  <a:ext uri="{0D108BD9-81ED-4DB2-BD59-A6C34878D82A}">
                    <a16:rowId xmlns:a16="http://schemas.microsoft.com/office/drawing/2014/main" val="4107177679"/>
                  </a:ext>
                </a:extLst>
              </a:tr>
              <a:tr h="241433">
                <a:tc>
                  <a:txBody>
                    <a:bodyPr/>
                    <a:lstStyle/>
                    <a:p>
                      <a:pPr algn="ctr"/>
                      <a:r>
                        <a:rPr lang="en-US" sz="1000" b="0" dirty="0">
                          <a:solidFill>
                            <a:schemeClr val="accent2">
                              <a:lumMod val="50000"/>
                            </a:schemeClr>
                          </a:solidFill>
                        </a:rPr>
                        <a:t>Species 2</a:t>
                      </a:r>
                    </a:p>
                  </a:txBody>
                  <a:tcPr marL="68580" marR="68580" marT="34290" marB="34290">
                    <a:solidFill>
                      <a:schemeClr val="bg2"/>
                    </a:solidFill>
                  </a:tcPr>
                </a:tc>
                <a:tc>
                  <a:txBody>
                    <a:bodyPr/>
                    <a:lstStyle/>
                    <a:p>
                      <a:pPr algn="ctr"/>
                      <a:endParaRPr lang="en-US" sz="1000"/>
                    </a:p>
                  </a:txBody>
                  <a:tcPr marL="68580" marR="68580" marT="34290" marB="34290"/>
                </a:tc>
                <a:tc>
                  <a:txBody>
                    <a:bodyPr/>
                    <a:lstStyle/>
                    <a:p>
                      <a:pPr algn="ctr"/>
                      <a:r>
                        <a:rPr lang="en-US" sz="1000" dirty="0"/>
                        <a:t>0</a:t>
                      </a:r>
                    </a:p>
                  </a:txBody>
                  <a:tcPr marL="68580" marR="68580" marT="34290" marB="34290"/>
                </a:tc>
                <a:tc>
                  <a:txBody>
                    <a:bodyPr/>
                    <a:lstStyle/>
                    <a:p>
                      <a:pPr algn="ctr"/>
                      <a:r>
                        <a:rPr lang="en-US" sz="1000" dirty="0"/>
                        <a:t>9</a:t>
                      </a:r>
                    </a:p>
                  </a:txBody>
                  <a:tcPr marL="68580" marR="68580" marT="34290" marB="34290"/>
                </a:tc>
                <a:tc>
                  <a:txBody>
                    <a:bodyPr/>
                    <a:lstStyle/>
                    <a:p>
                      <a:pPr algn="ctr"/>
                      <a:r>
                        <a:rPr lang="en-US" sz="1000" dirty="0"/>
                        <a:t>39</a:t>
                      </a:r>
                    </a:p>
                  </a:txBody>
                  <a:tcPr marL="68580" marR="68580" marT="34290" marB="34290"/>
                </a:tc>
                <a:tc>
                  <a:txBody>
                    <a:bodyPr/>
                    <a:lstStyle/>
                    <a:p>
                      <a:pPr algn="ctr"/>
                      <a:r>
                        <a:rPr lang="en-US" sz="1000" dirty="0"/>
                        <a:t>60</a:t>
                      </a:r>
                    </a:p>
                  </a:txBody>
                  <a:tcPr marL="68580" marR="68580" marT="34290" marB="34290"/>
                </a:tc>
                <a:extLst>
                  <a:ext uri="{0D108BD9-81ED-4DB2-BD59-A6C34878D82A}">
                    <a16:rowId xmlns:a16="http://schemas.microsoft.com/office/drawing/2014/main" val="3420189542"/>
                  </a:ext>
                </a:extLst>
              </a:tr>
              <a:tr h="241433">
                <a:tc>
                  <a:txBody>
                    <a:bodyPr/>
                    <a:lstStyle/>
                    <a:p>
                      <a:pPr algn="ctr"/>
                      <a:r>
                        <a:rPr lang="en-US" sz="1000" b="0" dirty="0">
                          <a:solidFill>
                            <a:schemeClr val="accent2">
                              <a:lumMod val="50000"/>
                            </a:schemeClr>
                          </a:solidFill>
                        </a:rPr>
                        <a:t>Species 3</a:t>
                      </a:r>
                    </a:p>
                  </a:txBody>
                  <a:tcPr marL="68580" marR="68580" marT="34290" marB="34290">
                    <a:solidFill>
                      <a:schemeClr val="bg2"/>
                    </a:solidFill>
                  </a:tcPr>
                </a:tc>
                <a:tc>
                  <a:txBody>
                    <a:bodyPr/>
                    <a:lstStyle/>
                    <a:p>
                      <a:pPr algn="ctr"/>
                      <a:endParaRPr lang="en-US" sz="1000"/>
                    </a:p>
                  </a:txBody>
                  <a:tcPr marL="68580" marR="68580" marT="34290" marB="34290"/>
                </a:tc>
                <a:tc>
                  <a:txBody>
                    <a:bodyPr/>
                    <a:lstStyle/>
                    <a:p>
                      <a:pPr algn="ctr"/>
                      <a:endParaRPr lang="en-US" sz="1000" dirty="0"/>
                    </a:p>
                  </a:txBody>
                  <a:tcPr marL="68580" marR="68580" marT="34290" marB="34290"/>
                </a:tc>
                <a:tc>
                  <a:txBody>
                    <a:bodyPr/>
                    <a:lstStyle/>
                    <a:p>
                      <a:pPr algn="ctr"/>
                      <a:r>
                        <a:rPr lang="en-US" sz="1000" dirty="0"/>
                        <a:t>0</a:t>
                      </a:r>
                    </a:p>
                  </a:txBody>
                  <a:tcPr marL="68580" marR="68580" marT="34290" marB="34290"/>
                </a:tc>
                <a:tc>
                  <a:txBody>
                    <a:bodyPr/>
                    <a:lstStyle/>
                    <a:p>
                      <a:pPr algn="ctr"/>
                      <a:r>
                        <a:rPr lang="en-US" sz="1000" dirty="0"/>
                        <a:t>30</a:t>
                      </a:r>
                    </a:p>
                  </a:txBody>
                  <a:tcPr marL="68580" marR="68580" marT="34290" marB="34290"/>
                </a:tc>
                <a:tc>
                  <a:txBody>
                    <a:bodyPr/>
                    <a:lstStyle/>
                    <a:p>
                      <a:pPr algn="ctr"/>
                      <a:r>
                        <a:rPr lang="en-US" sz="1000" dirty="0"/>
                        <a:t>60</a:t>
                      </a:r>
                    </a:p>
                  </a:txBody>
                  <a:tcPr marL="68580" marR="68580" marT="34290" marB="34290"/>
                </a:tc>
                <a:extLst>
                  <a:ext uri="{0D108BD9-81ED-4DB2-BD59-A6C34878D82A}">
                    <a16:rowId xmlns:a16="http://schemas.microsoft.com/office/drawing/2014/main" val="868819967"/>
                  </a:ext>
                </a:extLst>
              </a:tr>
              <a:tr h="241433">
                <a:tc>
                  <a:txBody>
                    <a:bodyPr/>
                    <a:lstStyle/>
                    <a:p>
                      <a:pPr algn="ctr"/>
                      <a:r>
                        <a:rPr lang="en-US" sz="1000" b="0" dirty="0">
                          <a:solidFill>
                            <a:schemeClr val="accent2">
                              <a:lumMod val="50000"/>
                            </a:schemeClr>
                          </a:solidFill>
                        </a:rPr>
                        <a:t>Species 4</a:t>
                      </a:r>
                    </a:p>
                  </a:txBody>
                  <a:tcPr marL="68580" marR="68580" marT="34290" marB="34290">
                    <a:solidFill>
                      <a:schemeClr val="bg2"/>
                    </a:solidFill>
                  </a:tcPr>
                </a:tc>
                <a:tc>
                  <a:txBody>
                    <a:bodyPr/>
                    <a:lstStyle/>
                    <a:p>
                      <a:pPr algn="ctr"/>
                      <a:endParaRPr lang="en-US" sz="1000"/>
                    </a:p>
                  </a:txBody>
                  <a:tcPr marL="68580" marR="68580" marT="34290" marB="34290"/>
                </a:tc>
                <a:tc>
                  <a:txBody>
                    <a:bodyPr/>
                    <a:lstStyle/>
                    <a:p>
                      <a:pPr algn="ctr"/>
                      <a:endParaRPr lang="en-US" sz="1000"/>
                    </a:p>
                  </a:txBody>
                  <a:tcPr marL="68580" marR="68580" marT="34290" marB="34290"/>
                </a:tc>
                <a:tc>
                  <a:txBody>
                    <a:bodyPr/>
                    <a:lstStyle/>
                    <a:p>
                      <a:pPr algn="ctr"/>
                      <a:endParaRPr lang="en-US" sz="1000"/>
                    </a:p>
                  </a:txBody>
                  <a:tcPr marL="68580" marR="68580" marT="34290" marB="34290"/>
                </a:tc>
                <a:tc>
                  <a:txBody>
                    <a:bodyPr/>
                    <a:lstStyle/>
                    <a:p>
                      <a:pPr algn="ctr"/>
                      <a:r>
                        <a:rPr lang="en-US" sz="1000" dirty="0"/>
                        <a:t>0</a:t>
                      </a:r>
                    </a:p>
                  </a:txBody>
                  <a:tcPr marL="68580" marR="68580" marT="34290" marB="34290"/>
                </a:tc>
                <a:tc>
                  <a:txBody>
                    <a:bodyPr/>
                    <a:lstStyle/>
                    <a:p>
                      <a:pPr algn="ctr"/>
                      <a:r>
                        <a:rPr lang="en-US" sz="1000" dirty="0"/>
                        <a:t>60</a:t>
                      </a:r>
                    </a:p>
                  </a:txBody>
                  <a:tcPr marL="68580" marR="68580" marT="34290" marB="34290"/>
                </a:tc>
                <a:extLst>
                  <a:ext uri="{0D108BD9-81ED-4DB2-BD59-A6C34878D82A}">
                    <a16:rowId xmlns:a16="http://schemas.microsoft.com/office/drawing/2014/main" val="996193762"/>
                  </a:ext>
                </a:extLst>
              </a:tr>
              <a:tr h="241433">
                <a:tc>
                  <a:txBody>
                    <a:bodyPr/>
                    <a:lstStyle/>
                    <a:p>
                      <a:pPr algn="ctr"/>
                      <a:r>
                        <a:rPr lang="en-US" sz="1000" b="0" dirty="0">
                          <a:solidFill>
                            <a:schemeClr val="accent2">
                              <a:lumMod val="50000"/>
                            </a:schemeClr>
                          </a:solidFill>
                        </a:rPr>
                        <a:t>Species 5</a:t>
                      </a:r>
                    </a:p>
                  </a:txBody>
                  <a:tcPr marL="68580" marR="68580" marT="34290" marB="34290">
                    <a:solidFill>
                      <a:schemeClr val="bg2"/>
                    </a:solidFill>
                  </a:tcPr>
                </a:tc>
                <a:tc>
                  <a:txBody>
                    <a:bodyPr/>
                    <a:lstStyle/>
                    <a:p>
                      <a:pPr algn="ctr"/>
                      <a:endParaRPr lang="en-US" sz="1000" dirty="0"/>
                    </a:p>
                  </a:txBody>
                  <a:tcPr marL="68580" marR="68580" marT="34290" marB="34290"/>
                </a:tc>
                <a:tc>
                  <a:txBody>
                    <a:bodyPr/>
                    <a:lstStyle/>
                    <a:p>
                      <a:pPr algn="ctr"/>
                      <a:endParaRPr lang="en-US" sz="1000" dirty="0"/>
                    </a:p>
                  </a:txBody>
                  <a:tcPr marL="68580" marR="68580" marT="34290" marB="34290"/>
                </a:tc>
                <a:tc>
                  <a:txBody>
                    <a:bodyPr/>
                    <a:lstStyle/>
                    <a:p>
                      <a:pPr algn="ctr"/>
                      <a:endParaRPr lang="en-US" sz="1000"/>
                    </a:p>
                  </a:txBody>
                  <a:tcPr marL="68580" marR="68580" marT="34290" marB="34290"/>
                </a:tc>
                <a:tc>
                  <a:txBody>
                    <a:bodyPr/>
                    <a:lstStyle/>
                    <a:p>
                      <a:pPr algn="ctr"/>
                      <a:endParaRPr lang="en-US" sz="1000" dirty="0"/>
                    </a:p>
                  </a:txBody>
                  <a:tcPr marL="68580" marR="68580" marT="34290" marB="34290"/>
                </a:tc>
                <a:tc>
                  <a:txBody>
                    <a:bodyPr/>
                    <a:lstStyle/>
                    <a:p>
                      <a:pPr algn="ctr"/>
                      <a:r>
                        <a:rPr lang="en-US" sz="1000" dirty="0"/>
                        <a:t>0</a:t>
                      </a:r>
                    </a:p>
                  </a:txBody>
                  <a:tcPr marL="68580" marR="68580" marT="34290" marB="34290"/>
                </a:tc>
                <a:extLst>
                  <a:ext uri="{0D108BD9-81ED-4DB2-BD59-A6C34878D82A}">
                    <a16:rowId xmlns:a16="http://schemas.microsoft.com/office/drawing/2014/main" val="915210527"/>
                  </a:ext>
                </a:extLst>
              </a:tr>
            </a:tbl>
          </a:graphicData>
        </a:graphic>
      </p:graphicFrame>
      <p:pic>
        <p:nvPicPr>
          <p:cNvPr id="6" name="Picture 5">
            <a:extLst>
              <a:ext uri="{FF2B5EF4-FFF2-40B4-BE49-F238E27FC236}">
                <a16:creationId xmlns:a16="http://schemas.microsoft.com/office/drawing/2014/main" id="{C8EBE4F2-8A09-E35B-341A-386B136ABFDA}"/>
              </a:ext>
            </a:extLst>
          </p:cNvPr>
          <p:cNvPicPr>
            <a:picLocks noChangeAspect="1"/>
          </p:cNvPicPr>
          <p:nvPr/>
        </p:nvPicPr>
        <p:blipFill>
          <a:blip r:embed="rId2"/>
          <a:srcRect t="50749"/>
          <a:stretch>
            <a:fillRect/>
          </a:stretch>
        </p:blipFill>
        <p:spPr>
          <a:xfrm>
            <a:off x="2470897" y="3631646"/>
            <a:ext cx="2400300" cy="1477704"/>
          </a:xfrm>
          <a:prstGeom prst="rect">
            <a:avLst/>
          </a:prstGeom>
        </p:spPr>
      </p:pic>
      <p:pic>
        <p:nvPicPr>
          <p:cNvPr id="8" name="Picture 7">
            <a:extLst>
              <a:ext uri="{FF2B5EF4-FFF2-40B4-BE49-F238E27FC236}">
                <a16:creationId xmlns:a16="http://schemas.microsoft.com/office/drawing/2014/main" id="{89769D75-7229-52CF-8A55-5E862FB88DE0}"/>
              </a:ext>
            </a:extLst>
          </p:cNvPr>
          <p:cNvPicPr>
            <a:picLocks noChangeAspect="1"/>
          </p:cNvPicPr>
          <p:nvPr/>
        </p:nvPicPr>
        <p:blipFill>
          <a:blip r:embed="rId3"/>
          <a:srcRect l="-548" t="-1839" r="548" b="53378"/>
          <a:stretch>
            <a:fillRect/>
          </a:stretch>
        </p:blipFill>
        <p:spPr>
          <a:xfrm>
            <a:off x="6958012" y="3697683"/>
            <a:ext cx="2185988" cy="1422867"/>
          </a:xfrm>
          <a:prstGeom prst="rect">
            <a:avLst/>
          </a:prstGeom>
        </p:spPr>
      </p:pic>
      <p:pic>
        <p:nvPicPr>
          <p:cNvPr id="9" name="Picture 8">
            <a:extLst>
              <a:ext uri="{FF2B5EF4-FFF2-40B4-BE49-F238E27FC236}">
                <a16:creationId xmlns:a16="http://schemas.microsoft.com/office/drawing/2014/main" id="{49B73727-A3D5-DCDF-4771-6F0E3022845D}"/>
              </a:ext>
            </a:extLst>
          </p:cNvPr>
          <p:cNvPicPr>
            <a:picLocks noChangeAspect="1"/>
          </p:cNvPicPr>
          <p:nvPr/>
        </p:nvPicPr>
        <p:blipFill>
          <a:blip r:embed="rId2"/>
          <a:srcRect t="141" b="50609"/>
          <a:stretch>
            <a:fillRect/>
          </a:stretch>
        </p:blipFill>
        <p:spPr>
          <a:xfrm>
            <a:off x="70597" y="3647952"/>
            <a:ext cx="2400300" cy="1477704"/>
          </a:xfrm>
          <a:prstGeom prst="rect">
            <a:avLst/>
          </a:prstGeom>
        </p:spPr>
      </p:pic>
      <p:pic>
        <p:nvPicPr>
          <p:cNvPr id="10" name="Picture 9">
            <a:extLst>
              <a:ext uri="{FF2B5EF4-FFF2-40B4-BE49-F238E27FC236}">
                <a16:creationId xmlns:a16="http://schemas.microsoft.com/office/drawing/2014/main" id="{41A75188-C956-8652-74D3-168820FC1ED4}"/>
              </a:ext>
            </a:extLst>
          </p:cNvPr>
          <p:cNvPicPr>
            <a:picLocks noChangeAspect="1"/>
          </p:cNvPicPr>
          <p:nvPr/>
        </p:nvPicPr>
        <p:blipFill>
          <a:blip r:embed="rId3"/>
          <a:srcRect t="48706"/>
          <a:stretch>
            <a:fillRect/>
          </a:stretch>
        </p:blipFill>
        <p:spPr>
          <a:xfrm>
            <a:off x="4821611" y="3617490"/>
            <a:ext cx="2185988" cy="1506017"/>
          </a:xfrm>
          <a:prstGeom prst="rect">
            <a:avLst/>
          </a:prstGeom>
        </p:spPr>
      </p:pic>
    </p:spTree>
    <p:extLst>
      <p:ext uri="{BB962C8B-B14F-4D97-AF65-F5344CB8AC3E}">
        <p14:creationId xmlns:p14="http://schemas.microsoft.com/office/powerpoint/2010/main" val="166568615"/>
      </p:ext>
    </p:extLst>
  </p:cSld>
  <p:clrMapOvr>
    <a:masterClrMapping/>
  </p:clrMapOvr>
  <mc:AlternateContent xmlns:mc="http://schemas.openxmlformats.org/markup-compatibility/2006" xmlns:p14="http://schemas.microsoft.com/office/powerpoint/2010/main">
    <mc:Choice Requires="p14">
      <p:transition spd="slow" p14:dur="2000" advTm="145066"/>
    </mc:Choice>
    <mc:Fallback xmlns="">
      <p:transition spd="slow" advTm="14506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F362C-4022-8247-0C5B-EF753D630F35}"/>
              </a:ext>
            </a:extLst>
          </p:cNvPr>
          <p:cNvSpPr>
            <a:spLocks noGrp="1"/>
          </p:cNvSpPr>
          <p:nvPr>
            <p:ph type="title"/>
          </p:nvPr>
        </p:nvSpPr>
        <p:spPr/>
        <p:txBody>
          <a:bodyPr>
            <a:normAutofit/>
          </a:bodyPr>
          <a:lstStyle/>
          <a:p>
            <a:r>
              <a:rPr lang="en-US" dirty="0"/>
              <a:t>Cladograms (7.9)</a:t>
            </a:r>
          </a:p>
        </p:txBody>
      </p:sp>
      <p:sp>
        <p:nvSpPr>
          <p:cNvPr id="3" name="Text Placeholder 2">
            <a:extLst>
              <a:ext uri="{FF2B5EF4-FFF2-40B4-BE49-F238E27FC236}">
                <a16:creationId xmlns:a16="http://schemas.microsoft.com/office/drawing/2014/main" id="{A0B70661-5A59-3E97-4F74-164D89C1DC49}"/>
              </a:ext>
            </a:extLst>
          </p:cNvPr>
          <p:cNvSpPr>
            <a:spLocks noGrp="1"/>
          </p:cNvSpPr>
          <p:nvPr>
            <p:ph type="body" idx="1"/>
          </p:nvPr>
        </p:nvSpPr>
        <p:spPr>
          <a:xfrm>
            <a:off x="628651" y="1167514"/>
            <a:ext cx="8394326" cy="3702143"/>
          </a:xfrm>
        </p:spPr>
        <p:txBody>
          <a:bodyPr>
            <a:normAutofit/>
          </a:bodyPr>
          <a:lstStyle/>
          <a:p>
            <a:r>
              <a:rPr lang="en-US" b="1" dirty="0">
                <a:solidFill>
                  <a:schemeClr val="accent2">
                    <a:lumMod val="50000"/>
                  </a:schemeClr>
                </a:solidFill>
              </a:rPr>
              <a:t>Cladogram</a:t>
            </a:r>
            <a:r>
              <a:rPr lang="en-US" dirty="0"/>
              <a:t> – depicts patterns of shared characteristics, forming the basis of a phylogenetic tree (focused on similarities of appearance)</a:t>
            </a:r>
          </a:p>
          <a:p>
            <a:pPr lvl="1"/>
            <a:r>
              <a:rPr lang="en-US" dirty="0"/>
              <a:t>Places species into groups that include an ancestral species and all of its descendants (</a:t>
            </a:r>
            <a:r>
              <a:rPr lang="en-US" b="1" dirty="0">
                <a:solidFill>
                  <a:schemeClr val="accent2">
                    <a:lumMod val="50000"/>
                  </a:schemeClr>
                </a:solidFill>
              </a:rPr>
              <a:t>clades</a:t>
            </a:r>
            <a:r>
              <a:rPr lang="en-US" dirty="0"/>
              <a:t>)</a:t>
            </a:r>
          </a:p>
          <a:p>
            <a:pPr lvl="1"/>
            <a:r>
              <a:rPr lang="en-US" dirty="0"/>
              <a:t>Looks at </a:t>
            </a:r>
            <a:r>
              <a:rPr lang="en-US" b="1" dirty="0">
                <a:solidFill>
                  <a:schemeClr val="accent2">
                    <a:lumMod val="50000"/>
                  </a:schemeClr>
                </a:solidFill>
              </a:rPr>
              <a:t>shared derived characteristics </a:t>
            </a:r>
            <a:r>
              <a:rPr lang="en-US" dirty="0"/>
              <a:t>– traits found in the most common ancestor and all of its descendants, but not in distantly related groups (hair in mammals)</a:t>
            </a:r>
          </a:p>
          <a:p>
            <a:pPr marL="342900" lvl="1" indent="0">
              <a:buNone/>
            </a:pPr>
            <a:endParaRPr lang="en-US" kern="0" dirty="0"/>
          </a:p>
          <a:p>
            <a:pPr lvl="1"/>
            <a:endParaRPr lang="en-US" dirty="0"/>
          </a:p>
          <a:p>
            <a:pPr lvl="1"/>
            <a:endParaRPr lang="en-US" sz="1725" dirty="0"/>
          </a:p>
        </p:txBody>
      </p:sp>
      <p:pic>
        <p:nvPicPr>
          <p:cNvPr id="3074" name="Picture 2" descr="Cladistics Part 1: Constructing Cladograms">
            <a:extLst>
              <a:ext uri="{FF2B5EF4-FFF2-40B4-BE49-F238E27FC236}">
                <a16:creationId xmlns:a16="http://schemas.microsoft.com/office/drawing/2014/main" id="{15E1E315-C6C7-0267-232F-347CFD512DD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897" t="9976"/>
          <a:stretch>
            <a:fillRect/>
          </a:stretch>
        </p:blipFill>
        <p:spPr bwMode="auto">
          <a:xfrm>
            <a:off x="4309781" y="2888454"/>
            <a:ext cx="3778623" cy="205516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9E4989BD-4158-DC64-AFE7-2409B8DF5BD2}"/>
              </a:ext>
            </a:extLst>
          </p:cNvPr>
          <p:cNvSpPr txBox="1">
            <a:spLocks/>
          </p:cNvSpPr>
          <p:nvPr/>
        </p:nvSpPr>
        <p:spPr>
          <a:xfrm>
            <a:off x="628650" y="3148714"/>
            <a:ext cx="3681131" cy="370214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US" kern="0" dirty="0"/>
              <a:t>And </a:t>
            </a:r>
            <a:r>
              <a:rPr lang="en-US" b="1" kern="0" dirty="0">
                <a:solidFill>
                  <a:schemeClr val="accent2">
                    <a:lumMod val="50000"/>
                  </a:schemeClr>
                </a:solidFill>
              </a:rPr>
              <a:t>shared ancestral characteristics </a:t>
            </a:r>
            <a:r>
              <a:rPr lang="en-US" kern="0" dirty="0"/>
              <a:t>– a trait that originated in an ancestor of the group (backbones in mammals)</a:t>
            </a:r>
          </a:p>
          <a:p>
            <a:pPr lvl="1"/>
            <a:r>
              <a:rPr lang="en-US" kern="0" dirty="0"/>
              <a:t>Root has no traits, most evolved has all traits</a:t>
            </a:r>
          </a:p>
          <a:p>
            <a:pPr lvl="1"/>
            <a:endParaRPr lang="en-US" dirty="0"/>
          </a:p>
          <a:p>
            <a:pPr lvl="1"/>
            <a:endParaRPr lang="en-US" sz="1725" dirty="0"/>
          </a:p>
        </p:txBody>
      </p:sp>
    </p:spTree>
    <p:extLst>
      <p:ext uri="{BB962C8B-B14F-4D97-AF65-F5344CB8AC3E}">
        <p14:creationId xmlns:p14="http://schemas.microsoft.com/office/powerpoint/2010/main" val="2784273858"/>
      </p:ext>
    </p:extLst>
  </p:cSld>
  <p:clrMapOvr>
    <a:masterClrMapping/>
  </p:clrMapOvr>
  <mc:AlternateContent xmlns:mc="http://schemas.openxmlformats.org/markup-compatibility/2006" xmlns:p14="http://schemas.microsoft.com/office/powerpoint/2010/main">
    <mc:Choice Requires="p14">
      <p:transition spd="slow" p14:dur="2000" advTm="105633"/>
    </mc:Choice>
    <mc:Fallback xmlns="">
      <p:transition spd="slow" advTm="10563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0F022-EB2B-14A0-D99D-51DFBDD85268}"/>
              </a:ext>
            </a:extLst>
          </p:cNvPr>
          <p:cNvSpPr>
            <a:spLocks noGrp="1"/>
          </p:cNvSpPr>
          <p:nvPr>
            <p:ph type="title"/>
          </p:nvPr>
        </p:nvSpPr>
        <p:spPr/>
        <p:txBody>
          <a:bodyPr>
            <a:normAutofit/>
          </a:bodyPr>
          <a:lstStyle/>
          <a:p>
            <a:r>
              <a:rPr lang="en-US" dirty="0"/>
              <a:t>Reproductive Barriers (7.10)</a:t>
            </a:r>
          </a:p>
        </p:txBody>
      </p:sp>
      <p:sp>
        <p:nvSpPr>
          <p:cNvPr id="3" name="Text Placeholder 2">
            <a:extLst>
              <a:ext uri="{FF2B5EF4-FFF2-40B4-BE49-F238E27FC236}">
                <a16:creationId xmlns:a16="http://schemas.microsoft.com/office/drawing/2014/main" id="{04045377-4950-867E-38DC-CEDCD8853A35}"/>
              </a:ext>
            </a:extLst>
          </p:cNvPr>
          <p:cNvSpPr>
            <a:spLocks noGrp="1"/>
          </p:cNvSpPr>
          <p:nvPr>
            <p:ph type="body" idx="1"/>
          </p:nvPr>
        </p:nvSpPr>
        <p:spPr>
          <a:xfrm>
            <a:off x="204717" y="1092147"/>
            <a:ext cx="7886700" cy="3263504"/>
          </a:xfrm>
        </p:spPr>
        <p:txBody>
          <a:bodyPr>
            <a:normAutofit/>
          </a:bodyPr>
          <a:lstStyle/>
          <a:p>
            <a:r>
              <a:rPr lang="en-US" b="1" dirty="0">
                <a:solidFill>
                  <a:schemeClr val="accent2">
                    <a:lumMod val="50000"/>
                  </a:schemeClr>
                </a:solidFill>
              </a:rPr>
              <a:t>Speciation</a:t>
            </a:r>
            <a:r>
              <a:rPr lang="en-US" dirty="0"/>
              <a:t> – the process by which one species splits into multiple species</a:t>
            </a:r>
          </a:p>
          <a:p>
            <a:pPr lvl="1"/>
            <a:r>
              <a:rPr lang="en-US" b="1" dirty="0">
                <a:solidFill>
                  <a:schemeClr val="accent2">
                    <a:lumMod val="50000"/>
                  </a:schemeClr>
                </a:solidFill>
              </a:rPr>
              <a:t>Species</a:t>
            </a:r>
            <a:r>
              <a:rPr lang="en-US" dirty="0"/>
              <a:t> – a group of population whose members have the potential to breed and produce viable, fertile offspring</a:t>
            </a:r>
          </a:p>
          <a:p>
            <a:pPr lvl="1"/>
            <a:r>
              <a:rPr lang="en-US" dirty="0"/>
              <a:t>Speciation is focused on </a:t>
            </a:r>
            <a:r>
              <a:rPr lang="en-US" b="1" dirty="0">
                <a:solidFill>
                  <a:schemeClr val="accent2">
                    <a:lumMod val="50000"/>
                  </a:schemeClr>
                </a:solidFill>
              </a:rPr>
              <a:t>reproductive isolation </a:t>
            </a:r>
            <a:r>
              <a:rPr lang="en-US" dirty="0"/>
              <a:t>– biological barriers that prevent members of 2 species from producing hybrids</a:t>
            </a:r>
          </a:p>
        </p:txBody>
      </p:sp>
      <p:graphicFrame>
        <p:nvGraphicFramePr>
          <p:cNvPr id="4" name="Table 3">
            <a:extLst>
              <a:ext uri="{FF2B5EF4-FFF2-40B4-BE49-F238E27FC236}">
                <a16:creationId xmlns:a16="http://schemas.microsoft.com/office/drawing/2014/main" id="{CE9A7082-71A1-CD3D-1909-0A03CB0D14DB}"/>
              </a:ext>
            </a:extLst>
          </p:cNvPr>
          <p:cNvGraphicFramePr>
            <a:graphicFrameLocks noGrp="1"/>
          </p:cNvGraphicFramePr>
          <p:nvPr>
            <p:extLst>
              <p:ext uri="{D42A27DB-BD31-4B8C-83A1-F6EECF244321}">
                <p14:modId xmlns:p14="http://schemas.microsoft.com/office/powerpoint/2010/main" val="1762752324"/>
              </p:ext>
            </p:extLst>
          </p:nvPr>
        </p:nvGraphicFramePr>
        <p:xfrm>
          <a:off x="204717" y="2941754"/>
          <a:ext cx="7949821" cy="2115240"/>
        </p:xfrm>
        <a:graphic>
          <a:graphicData uri="http://schemas.openxmlformats.org/drawingml/2006/table">
            <a:tbl>
              <a:tblPr firstRow="1" bandRow="1">
                <a:tableStyleId>{5940675A-B579-460E-94D1-54222C63F5DA}</a:tableStyleId>
              </a:tblPr>
              <a:tblGrid>
                <a:gridCol w="3985145">
                  <a:extLst>
                    <a:ext uri="{9D8B030D-6E8A-4147-A177-3AD203B41FA5}">
                      <a16:colId xmlns:a16="http://schemas.microsoft.com/office/drawing/2014/main" val="3751016453"/>
                    </a:ext>
                  </a:extLst>
                </a:gridCol>
                <a:gridCol w="3964676">
                  <a:extLst>
                    <a:ext uri="{9D8B030D-6E8A-4147-A177-3AD203B41FA5}">
                      <a16:colId xmlns:a16="http://schemas.microsoft.com/office/drawing/2014/main" val="2943178625"/>
                    </a:ext>
                  </a:extLst>
                </a:gridCol>
              </a:tblGrid>
              <a:tr h="375630">
                <a:tc>
                  <a:txBody>
                    <a:bodyPr/>
                    <a:lstStyle/>
                    <a:p>
                      <a:pPr algn="ctr"/>
                      <a:r>
                        <a:rPr lang="en-US" sz="1400" b="1" dirty="0">
                          <a:solidFill>
                            <a:srgbClr val="134F5C"/>
                          </a:solidFill>
                        </a:rPr>
                        <a:t>Prezygotic Barriers</a:t>
                      </a:r>
                    </a:p>
                  </a:txBody>
                  <a:tcPr>
                    <a:solidFill>
                      <a:schemeClr val="bg2"/>
                    </a:solidFill>
                  </a:tcPr>
                </a:tc>
                <a:tc>
                  <a:txBody>
                    <a:bodyPr/>
                    <a:lstStyle/>
                    <a:p>
                      <a:pPr algn="ctr"/>
                      <a:r>
                        <a:rPr lang="en-US" sz="1400" b="1" dirty="0">
                          <a:solidFill>
                            <a:srgbClr val="134F5C"/>
                          </a:solidFill>
                        </a:rPr>
                        <a:t>Postzygotic Barriers</a:t>
                      </a:r>
                    </a:p>
                  </a:txBody>
                  <a:tcPr>
                    <a:solidFill>
                      <a:schemeClr val="bg2"/>
                    </a:solidFill>
                  </a:tcPr>
                </a:tc>
                <a:extLst>
                  <a:ext uri="{0D108BD9-81ED-4DB2-BD59-A6C34878D82A}">
                    <a16:rowId xmlns:a16="http://schemas.microsoft.com/office/drawing/2014/main" val="332770674"/>
                  </a:ext>
                </a:extLst>
              </a:tr>
              <a:tr h="375630">
                <a:tc>
                  <a:txBody>
                    <a:bodyPr/>
                    <a:lstStyle/>
                    <a:p>
                      <a:r>
                        <a:rPr lang="en-US" sz="1400" dirty="0"/>
                        <a:t>Prevents mating, hinders fertilization</a:t>
                      </a:r>
                    </a:p>
                  </a:txBody>
                  <a:tcPr/>
                </a:tc>
                <a:tc>
                  <a:txBody>
                    <a:bodyPr/>
                    <a:lstStyle/>
                    <a:p>
                      <a:r>
                        <a:rPr lang="en-US" sz="1400" dirty="0"/>
                        <a:t>Prevents zygote from being viable or fertile</a:t>
                      </a:r>
                    </a:p>
                  </a:txBody>
                  <a:tcPr/>
                </a:tc>
                <a:extLst>
                  <a:ext uri="{0D108BD9-81ED-4DB2-BD59-A6C34878D82A}">
                    <a16:rowId xmlns:a16="http://schemas.microsoft.com/office/drawing/2014/main" val="2345700563"/>
                  </a:ext>
                </a:extLst>
              </a:tr>
              <a:tr h="1343007">
                <a:tc>
                  <a:txBody>
                    <a:bodyPr/>
                    <a:lstStyle/>
                    <a:p>
                      <a:pPr marL="0" lvl="0" indent="0">
                        <a:buNone/>
                      </a:pPr>
                      <a:r>
                        <a:rPr lang="en-US" sz="1400" b="1" dirty="0">
                          <a:solidFill>
                            <a:schemeClr val="accent2">
                              <a:lumMod val="50000"/>
                            </a:schemeClr>
                          </a:solidFill>
                        </a:rPr>
                        <a:t>1. Habitat isolation </a:t>
                      </a:r>
                      <a:r>
                        <a:rPr lang="en-US" sz="1400" dirty="0"/>
                        <a:t>(location) -&gt; no mating</a:t>
                      </a:r>
                    </a:p>
                    <a:p>
                      <a:pPr marL="0" lvl="0" indent="0">
                        <a:buNone/>
                      </a:pPr>
                      <a:r>
                        <a:rPr lang="en-US" sz="1400" b="1" dirty="0">
                          <a:solidFill>
                            <a:schemeClr val="accent2">
                              <a:lumMod val="50000"/>
                            </a:schemeClr>
                          </a:solidFill>
                        </a:rPr>
                        <a:t>2. Behavioral isolation </a:t>
                      </a:r>
                      <a:r>
                        <a:rPr lang="en-US" sz="1400" dirty="0"/>
                        <a:t>(signals) -&gt; no mating</a:t>
                      </a:r>
                    </a:p>
                    <a:p>
                      <a:pPr lvl="0"/>
                      <a:r>
                        <a:rPr lang="en-US" sz="1400" b="1" dirty="0">
                          <a:solidFill>
                            <a:schemeClr val="accent2">
                              <a:lumMod val="50000"/>
                            </a:schemeClr>
                          </a:solidFill>
                        </a:rPr>
                        <a:t>3. Temporal isolation </a:t>
                      </a:r>
                      <a:r>
                        <a:rPr lang="en-US" sz="1400" dirty="0"/>
                        <a:t>(time) -&gt; no mating</a:t>
                      </a:r>
                    </a:p>
                    <a:p>
                      <a:pPr lvl="0"/>
                      <a:r>
                        <a:rPr lang="en-US" sz="1400" b="1" dirty="0">
                          <a:solidFill>
                            <a:schemeClr val="accent2">
                              <a:lumMod val="50000"/>
                            </a:schemeClr>
                          </a:solidFill>
                        </a:rPr>
                        <a:t>4. Mechanical isolation </a:t>
                      </a:r>
                      <a:r>
                        <a:rPr lang="en-US" sz="1400" dirty="0"/>
                        <a:t>(anatomy) -&gt; no mating</a:t>
                      </a:r>
                    </a:p>
                    <a:p>
                      <a:pPr lvl="0"/>
                      <a:r>
                        <a:rPr lang="en-US" sz="1400" b="1" dirty="0">
                          <a:solidFill>
                            <a:schemeClr val="accent2">
                              <a:lumMod val="50000"/>
                            </a:schemeClr>
                          </a:solidFill>
                        </a:rPr>
                        <a:t>5. Gametic isolation </a:t>
                      </a:r>
                      <a:r>
                        <a:rPr lang="en-US" sz="1400" dirty="0"/>
                        <a:t>(zygote) -&gt; no zygote</a:t>
                      </a:r>
                    </a:p>
                    <a:p>
                      <a:endParaRPr lang="en-US" dirty="0"/>
                    </a:p>
                  </a:txBody>
                  <a:tcPr/>
                </a:tc>
                <a:tc>
                  <a:txBody>
                    <a:bodyPr/>
                    <a:lstStyle/>
                    <a:p>
                      <a:pPr lvl="0"/>
                      <a:r>
                        <a:rPr lang="en-US" sz="1400" b="1" dirty="0">
                          <a:solidFill>
                            <a:schemeClr val="accent2">
                              <a:lumMod val="50000"/>
                            </a:schemeClr>
                          </a:solidFill>
                        </a:rPr>
                        <a:t>1. Reduced hybrid viability </a:t>
                      </a:r>
                      <a:r>
                        <a:rPr lang="en-US" sz="1400" dirty="0"/>
                        <a:t>– development ceases</a:t>
                      </a:r>
                    </a:p>
                    <a:p>
                      <a:pPr lvl="0"/>
                      <a:r>
                        <a:rPr lang="en-US" sz="1400" b="1" dirty="0">
                          <a:solidFill>
                            <a:schemeClr val="accent2">
                              <a:lumMod val="50000"/>
                            </a:schemeClr>
                          </a:solidFill>
                        </a:rPr>
                        <a:t>2. Reduced hybrid fertility </a:t>
                      </a:r>
                      <a:r>
                        <a:rPr lang="en-US" sz="1400" dirty="0"/>
                        <a:t>– offspring is sterile</a:t>
                      </a:r>
                    </a:p>
                    <a:p>
                      <a:pPr lvl="0"/>
                      <a:r>
                        <a:rPr lang="en-US" sz="1400" b="1" dirty="0">
                          <a:solidFill>
                            <a:schemeClr val="accent2">
                              <a:lumMod val="50000"/>
                            </a:schemeClr>
                          </a:solidFill>
                        </a:rPr>
                        <a:t>3. Hybrid breakdown </a:t>
                      </a:r>
                      <a:r>
                        <a:rPr lang="en-US" sz="1400" dirty="0"/>
                        <a:t>– offspring of hybrids are weak/sterile</a:t>
                      </a:r>
                    </a:p>
                  </a:txBody>
                  <a:tcPr/>
                </a:tc>
                <a:extLst>
                  <a:ext uri="{0D108BD9-81ED-4DB2-BD59-A6C34878D82A}">
                    <a16:rowId xmlns:a16="http://schemas.microsoft.com/office/drawing/2014/main" val="3639038656"/>
                  </a:ext>
                </a:extLst>
              </a:tr>
            </a:tbl>
          </a:graphicData>
        </a:graphic>
      </p:graphicFrame>
      <p:pic>
        <p:nvPicPr>
          <p:cNvPr id="1026" name="Picture 2" descr="9 Interesting Facts About Blue-footed Boobies">
            <a:extLst>
              <a:ext uri="{FF2B5EF4-FFF2-40B4-BE49-F238E27FC236}">
                <a16:creationId xmlns:a16="http://schemas.microsoft.com/office/drawing/2014/main" id="{577FA236-8808-1ED5-CF05-026A81AD9D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2316" y="180767"/>
            <a:ext cx="1363840" cy="81830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Mule Outperforms Both Its Horse Mom and Donkey Dad | HowStuffWorks">
            <a:extLst>
              <a:ext uri="{FF2B5EF4-FFF2-40B4-BE49-F238E27FC236}">
                <a16:creationId xmlns:a16="http://schemas.microsoft.com/office/drawing/2014/main" id="{3528B045-6B34-9C52-E585-6BE907BED1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7684" y="177732"/>
            <a:ext cx="1459373" cy="82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614706"/>
      </p:ext>
    </p:extLst>
  </p:cSld>
  <p:clrMapOvr>
    <a:masterClrMapping/>
  </p:clrMapOvr>
  <mc:AlternateContent xmlns:mc="http://schemas.openxmlformats.org/markup-compatibility/2006" xmlns:p14="http://schemas.microsoft.com/office/powerpoint/2010/main">
    <mc:Choice Requires="p14">
      <p:transition spd="slow" p14:dur="2000" advTm="113111"/>
    </mc:Choice>
    <mc:Fallback xmlns="">
      <p:transition spd="slow" advTm="11311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6" name="Rectangle 225">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8" name="Freeform: Shape 227">
            <a:extLst>
              <a:ext uri="{FF2B5EF4-FFF2-40B4-BE49-F238E27FC236}">
                <a16:creationId xmlns:a16="http://schemas.microsoft.com/office/drawing/2014/main" id="{3C1D1FA3-6212-4B97-9B1E-C7F81247C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674188" cy="1771418"/>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solidFill>
                <a:schemeClr val="accent1"/>
              </a:solidFill>
            </a:endParaRPr>
          </a:p>
        </p:txBody>
      </p:sp>
      <p:sp>
        <p:nvSpPr>
          <p:cNvPr id="230" name="Freeform: Shape 229">
            <a:extLst>
              <a:ext uri="{FF2B5EF4-FFF2-40B4-BE49-F238E27FC236}">
                <a16:creationId xmlns:a16="http://schemas.microsoft.com/office/drawing/2014/main" id="{11C51958-04D4-4687-95A2-95DCDCF47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674188" cy="1771418"/>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solidFill>
                <a:schemeClr val="accent1"/>
              </a:solidFill>
            </a:endParaRPr>
          </a:p>
        </p:txBody>
      </p:sp>
      <p:sp>
        <p:nvSpPr>
          <p:cNvPr id="232" name="Freeform: Shape 231">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9493"/>
            <a:ext cx="1396391" cy="208334"/>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sz="1013"/>
          </a:p>
        </p:txBody>
      </p:sp>
      <p:sp>
        <p:nvSpPr>
          <p:cNvPr id="234" name="Freeform: Shape 233">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9294"/>
            <a:ext cx="1396391" cy="208334"/>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sz="1013"/>
          </a:p>
        </p:txBody>
      </p:sp>
      <p:sp>
        <p:nvSpPr>
          <p:cNvPr id="2" name="Title 1">
            <a:extLst>
              <a:ext uri="{FF2B5EF4-FFF2-40B4-BE49-F238E27FC236}">
                <a16:creationId xmlns:a16="http://schemas.microsoft.com/office/drawing/2014/main" id="{706912AC-1AD1-700E-780D-5264AAA7128F}"/>
              </a:ext>
            </a:extLst>
          </p:cNvPr>
          <p:cNvSpPr>
            <a:spLocks noGrp="1"/>
          </p:cNvSpPr>
          <p:nvPr>
            <p:ph type="title"/>
          </p:nvPr>
        </p:nvSpPr>
        <p:spPr>
          <a:xfrm>
            <a:off x="2485591" y="549294"/>
            <a:ext cx="4143101" cy="986247"/>
          </a:xfrm>
        </p:spPr>
        <p:txBody>
          <a:bodyPr vert="horz" lIns="68580" tIns="34290" rIns="68580" bIns="34290" rtlCol="0" anchor="b">
            <a:noAutofit/>
          </a:bodyPr>
          <a:lstStyle/>
          <a:p>
            <a:r>
              <a:rPr lang="en-US" b="1" dirty="0">
                <a:latin typeface="Kalam"/>
                <a:ea typeface="Source Sans Pro"/>
                <a:cs typeface="Kalam" panose="02000000000000000000" pitchFamily="2" charset="0"/>
              </a:rPr>
              <a:t>Unit 7: What You Need To Know</a:t>
            </a:r>
          </a:p>
        </p:txBody>
      </p:sp>
      <p:sp>
        <p:nvSpPr>
          <p:cNvPr id="7" name="Content Placeholder 2">
            <a:extLst>
              <a:ext uri="{FF2B5EF4-FFF2-40B4-BE49-F238E27FC236}">
                <a16:creationId xmlns:a16="http://schemas.microsoft.com/office/drawing/2014/main" id="{4143C236-7B8E-CB23-BDB7-AEC650E5ADAF}"/>
              </a:ext>
            </a:extLst>
          </p:cNvPr>
          <p:cNvSpPr>
            <a:spLocks noGrp="1"/>
          </p:cNvSpPr>
          <p:nvPr>
            <p:ph idx="1"/>
          </p:nvPr>
        </p:nvSpPr>
        <p:spPr>
          <a:xfrm>
            <a:off x="2485592" y="1456951"/>
            <a:ext cx="4261714" cy="3686549"/>
          </a:xfrm>
        </p:spPr>
        <p:txBody>
          <a:bodyPr vert="horz" lIns="68580" tIns="34290" rIns="68580" bIns="34290" rtlCol="0" anchor="t">
            <a:normAutofit fontScale="92500" lnSpcReduction="20000"/>
          </a:bodyPr>
          <a:lstStyle/>
          <a:p>
            <a:r>
              <a:rPr lang="en-US" dirty="0">
                <a:latin typeface="Cambria"/>
                <a:ea typeface="Cambria"/>
              </a:rPr>
              <a:t>Natural selection</a:t>
            </a:r>
          </a:p>
          <a:p>
            <a:r>
              <a:rPr lang="en-US" dirty="0">
                <a:latin typeface="Cambria"/>
                <a:ea typeface="Cambria"/>
              </a:rPr>
              <a:t>Artificial selection</a:t>
            </a:r>
          </a:p>
          <a:p>
            <a:r>
              <a:rPr lang="en-US" dirty="0">
                <a:latin typeface="Cambria"/>
                <a:ea typeface="Cambria"/>
              </a:rPr>
              <a:t>Genetic drift, sexual selection, gene flow</a:t>
            </a:r>
          </a:p>
          <a:p>
            <a:r>
              <a:rPr lang="en-US" dirty="0">
                <a:latin typeface="Cambria"/>
                <a:ea typeface="Cambria"/>
              </a:rPr>
              <a:t>Hardy-Weinberg Equilibrium</a:t>
            </a:r>
          </a:p>
          <a:p>
            <a:r>
              <a:rPr lang="en-US" dirty="0">
                <a:latin typeface="Cambria"/>
                <a:ea typeface="Cambria"/>
              </a:rPr>
              <a:t>Evidence for evolution</a:t>
            </a:r>
          </a:p>
          <a:p>
            <a:r>
              <a:rPr lang="en-US" dirty="0">
                <a:latin typeface="Cambria"/>
                <a:ea typeface="Cambria"/>
              </a:rPr>
              <a:t>Evidence for common ancestry</a:t>
            </a:r>
          </a:p>
          <a:p>
            <a:r>
              <a:rPr lang="en-US" dirty="0">
                <a:latin typeface="Cambria"/>
                <a:ea typeface="Cambria"/>
              </a:rPr>
              <a:t>Phylogenetic trees and cladograms</a:t>
            </a:r>
          </a:p>
          <a:p>
            <a:r>
              <a:rPr lang="en-US" dirty="0">
                <a:latin typeface="Cambria"/>
                <a:ea typeface="Cambria"/>
              </a:rPr>
              <a:t>Reproductive barriers</a:t>
            </a:r>
          </a:p>
          <a:p>
            <a:r>
              <a:rPr lang="en-US" dirty="0">
                <a:latin typeface="Cambria"/>
                <a:ea typeface="Cambria"/>
              </a:rPr>
              <a:t>Allopatric and sympatric speciation</a:t>
            </a:r>
          </a:p>
          <a:p>
            <a:r>
              <a:rPr lang="en-US" dirty="0">
                <a:latin typeface="Cambria"/>
                <a:ea typeface="Cambria"/>
              </a:rPr>
              <a:t>Benefits for genetic diversity</a:t>
            </a:r>
          </a:p>
          <a:p>
            <a:r>
              <a:rPr lang="en-US" dirty="0">
                <a:latin typeface="Cambria"/>
                <a:ea typeface="Cambria"/>
              </a:rPr>
              <a:t>Origins of life</a:t>
            </a:r>
          </a:p>
        </p:txBody>
      </p:sp>
      <p:grpSp>
        <p:nvGrpSpPr>
          <p:cNvPr id="236"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21475" y="4490298"/>
            <a:ext cx="790850" cy="352267"/>
            <a:chOff x="9841624" y="4115729"/>
            <a:chExt cx="602169" cy="268223"/>
          </a:xfrm>
          <a:solidFill>
            <a:schemeClr val="tx1"/>
          </a:solidFill>
        </p:grpSpPr>
        <p:sp>
          <p:nvSpPr>
            <p:cNvPr id="237" name="Freeform: Shape 236">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238" name="Freeform: Shape 237">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239" name="Freeform: Shape 238">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240" name="Freeform: Shape 239">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sp>
          <p:nvSpPr>
            <p:cNvPr id="241" name="Freeform: Shape 240">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sz="1013"/>
            </a:p>
          </p:txBody>
        </p:sp>
      </p:grpSp>
      <p:pic>
        <p:nvPicPr>
          <p:cNvPr id="4" name="Picture 3">
            <a:extLst>
              <a:ext uri="{FF2B5EF4-FFF2-40B4-BE49-F238E27FC236}">
                <a16:creationId xmlns:a16="http://schemas.microsoft.com/office/drawing/2014/main" id="{9E81682E-B1A6-F3E0-5CDF-86BAD9AF9669}"/>
              </a:ext>
            </a:extLst>
          </p:cNvPr>
          <p:cNvPicPr>
            <a:picLocks noChangeAspect="1"/>
          </p:cNvPicPr>
          <p:nvPr/>
        </p:nvPicPr>
        <p:blipFill>
          <a:blip r:embed="rId2"/>
          <a:stretch>
            <a:fillRect/>
          </a:stretch>
        </p:blipFill>
        <p:spPr>
          <a:xfrm>
            <a:off x="0" y="0"/>
            <a:ext cx="2225031" cy="5143500"/>
          </a:xfrm>
          <a:prstGeom prst="rect">
            <a:avLst/>
          </a:prstGeom>
        </p:spPr>
      </p:pic>
    </p:spTree>
    <p:extLst>
      <p:ext uri="{BB962C8B-B14F-4D97-AF65-F5344CB8AC3E}">
        <p14:creationId xmlns:p14="http://schemas.microsoft.com/office/powerpoint/2010/main" val="1711679169"/>
      </p:ext>
    </p:extLst>
  </p:cSld>
  <p:clrMapOvr>
    <a:masterClrMapping/>
  </p:clrMapOvr>
  <mc:AlternateContent xmlns:mc="http://schemas.openxmlformats.org/markup-compatibility/2006" xmlns:p14="http://schemas.microsoft.com/office/powerpoint/2010/main">
    <mc:Choice Requires="p14">
      <p:transition spd="slow" p14:dur="2000" advTm="26856"/>
    </mc:Choice>
    <mc:Fallback xmlns="">
      <p:transition spd="slow" advTm="2685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7743C-B9F2-F6D2-2979-C1A1B5FDA0FE}"/>
              </a:ext>
            </a:extLst>
          </p:cNvPr>
          <p:cNvSpPr>
            <a:spLocks noGrp="1"/>
          </p:cNvSpPr>
          <p:nvPr>
            <p:ph type="title"/>
          </p:nvPr>
        </p:nvSpPr>
        <p:spPr/>
        <p:txBody>
          <a:bodyPr>
            <a:normAutofit/>
          </a:bodyPr>
          <a:lstStyle/>
          <a:p>
            <a:r>
              <a:rPr lang="en-US" dirty="0"/>
              <a:t>Types of Speciation (7.10)</a:t>
            </a:r>
          </a:p>
        </p:txBody>
      </p:sp>
      <p:graphicFrame>
        <p:nvGraphicFramePr>
          <p:cNvPr id="4" name="Table 3">
            <a:extLst>
              <a:ext uri="{FF2B5EF4-FFF2-40B4-BE49-F238E27FC236}">
                <a16:creationId xmlns:a16="http://schemas.microsoft.com/office/drawing/2014/main" id="{CBC9C78F-DFD9-AFE3-687C-60766E78465E}"/>
              </a:ext>
            </a:extLst>
          </p:cNvPr>
          <p:cNvGraphicFramePr>
            <a:graphicFrameLocks noGrp="1"/>
          </p:cNvGraphicFramePr>
          <p:nvPr>
            <p:extLst>
              <p:ext uri="{D42A27DB-BD31-4B8C-83A1-F6EECF244321}">
                <p14:modId xmlns:p14="http://schemas.microsoft.com/office/powerpoint/2010/main" val="874955554"/>
              </p:ext>
            </p:extLst>
          </p:nvPr>
        </p:nvGraphicFramePr>
        <p:xfrm>
          <a:off x="470648" y="1099929"/>
          <a:ext cx="5509932" cy="3690163"/>
        </p:xfrm>
        <a:graphic>
          <a:graphicData uri="http://schemas.openxmlformats.org/drawingml/2006/table">
            <a:tbl>
              <a:tblPr/>
              <a:tblGrid>
                <a:gridCol w="2494724">
                  <a:extLst>
                    <a:ext uri="{9D8B030D-6E8A-4147-A177-3AD203B41FA5}">
                      <a16:colId xmlns:a16="http://schemas.microsoft.com/office/drawing/2014/main" val="3397928079"/>
                    </a:ext>
                  </a:extLst>
                </a:gridCol>
                <a:gridCol w="3015208">
                  <a:extLst>
                    <a:ext uri="{9D8B030D-6E8A-4147-A177-3AD203B41FA5}">
                      <a16:colId xmlns:a16="http://schemas.microsoft.com/office/drawing/2014/main" val="1960810483"/>
                    </a:ext>
                  </a:extLst>
                </a:gridCol>
              </a:tblGrid>
              <a:tr h="537645">
                <a:tc>
                  <a:txBody>
                    <a:bodyPr/>
                    <a:lstStyle/>
                    <a:p>
                      <a:pPr rtl="0" fontAlgn="t">
                        <a:buNone/>
                      </a:pPr>
                      <a:r>
                        <a:rPr lang="en-US" sz="1400" b="1" i="0" u="none" strike="noStrike" dirty="0">
                          <a:solidFill>
                            <a:srgbClr val="134F5C"/>
                          </a:solidFill>
                          <a:effectLst/>
                          <a:latin typeface="Cambria" panose="02040503050406030204" pitchFamily="18" charset="0"/>
                        </a:rPr>
                        <a:t>Allopatric Speciation</a:t>
                      </a:r>
                      <a:endParaRPr lang="en-US" sz="1400" dirty="0">
                        <a:effectLst/>
                      </a:endParaRPr>
                    </a:p>
                  </a:txBody>
                  <a:tcPr marL="53765" marR="53765" marT="53765" marB="537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rtl="0" fontAlgn="t">
                        <a:buNone/>
                      </a:pPr>
                      <a:r>
                        <a:rPr lang="en-US" sz="1400" b="1" i="0" u="none" strike="noStrike" dirty="0">
                          <a:solidFill>
                            <a:srgbClr val="134F5C"/>
                          </a:solidFill>
                          <a:effectLst/>
                          <a:latin typeface="Cambria" panose="02040503050406030204" pitchFamily="18" charset="0"/>
                        </a:rPr>
                        <a:t>Sympatric Speciation</a:t>
                      </a:r>
                      <a:endParaRPr lang="en-US" sz="1400" dirty="0">
                        <a:effectLst/>
                      </a:endParaRPr>
                    </a:p>
                  </a:txBody>
                  <a:tcPr marL="53765" marR="53765" marT="53765" marB="537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858377898"/>
                  </a:ext>
                </a:extLst>
              </a:tr>
              <a:tr h="541869">
                <a:tc>
                  <a:txBody>
                    <a:bodyPr/>
                    <a:lstStyle/>
                    <a:p>
                      <a:pPr rtl="0" fontAlgn="t">
                        <a:buNone/>
                      </a:pPr>
                      <a:r>
                        <a:rPr lang="en-US" sz="1400" b="0" i="0" u="none" strike="noStrike" dirty="0">
                          <a:solidFill>
                            <a:srgbClr val="000000"/>
                          </a:solidFill>
                          <a:effectLst/>
                          <a:latin typeface="Cambria" panose="02040503050406030204" pitchFamily="18" charset="0"/>
                        </a:rPr>
                        <a:t>Geographical Isolation – interrupts gene flow</a:t>
                      </a:r>
                      <a:endParaRPr lang="en-US" sz="1400" dirty="0">
                        <a:effectLst/>
                      </a:endParaRPr>
                    </a:p>
                  </a:txBody>
                  <a:tcPr marL="53765" marR="53765" marT="53765" marB="537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fontAlgn="t">
                        <a:buNone/>
                      </a:pPr>
                      <a:r>
                        <a:rPr lang="en-US" sz="1400" b="0" i="0" u="none" strike="noStrike">
                          <a:solidFill>
                            <a:srgbClr val="000000"/>
                          </a:solidFill>
                          <a:effectLst/>
                          <a:latin typeface="Cambria" panose="02040503050406030204" pitchFamily="18" charset="0"/>
                        </a:rPr>
                        <a:t>Behavioral Isolation</a:t>
                      </a:r>
                      <a:endParaRPr lang="en-US" sz="1400">
                        <a:effectLst/>
                      </a:endParaRPr>
                    </a:p>
                  </a:txBody>
                  <a:tcPr marL="53765" marR="53765" marT="53765" marB="537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2234436"/>
                  </a:ext>
                </a:extLst>
              </a:tr>
              <a:tr h="759039">
                <a:tc>
                  <a:txBody>
                    <a:bodyPr/>
                    <a:lstStyle/>
                    <a:p>
                      <a:pPr fontAlgn="t"/>
                      <a:r>
                        <a:rPr lang="en-US" sz="1400" dirty="0">
                          <a:effectLst/>
                        </a:rPr>
                        <a:t>Newly isolated populations – more altering of gene pools, geographic occurrences</a:t>
                      </a:r>
                    </a:p>
                  </a:txBody>
                  <a:tcPr marL="53765" marR="53765" marT="53765" marB="537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fontAlgn="t">
                        <a:buNone/>
                      </a:pPr>
                      <a:r>
                        <a:rPr lang="en-US" sz="1400" b="0" i="0" u="none" strike="noStrike" dirty="0">
                          <a:solidFill>
                            <a:srgbClr val="000000"/>
                          </a:solidFill>
                          <a:effectLst/>
                          <a:latin typeface="Cambria" panose="02040503050406030204" pitchFamily="18" charset="0"/>
                        </a:rPr>
                        <a:t>Sexual selection/ part of pop switching habitat, change in resource</a:t>
                      </a:r>
                      <a:endParaRPr lang="en-US" sz="1400" dirty="0">
                        <a:effectLst/>
                      </a:endParaRPr>
                    </a:p>
                  </a:txBody>
                  <a:tcPr marL="53765" marR="53765" marT="53765" marB="537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2173412"/>
                  </a:ext>
                </a:extLst>
              </a:tr>
              <a:tr h="324699">
                <a:tc>
                  <a:txBody>
                    <a:bodyPr/>
                    <a:lstStyle/>
                    <a:p>
                      <a:pPr rtl="0" fontAlgn="t">
                        <a:buNone/>
                      </a:pPr>
                      <a:r>
                        <a:rPr lang="en-US" sz="1400" b="0" i="0" u="none" strike="noStrike">
                          <a:solidFill>
                            <a:srgbClr val="000000"/>
                          </a:solidFill>
                          <a:effectLst/>
                          <a:latin typeface="Cambria" panose="02040503050406030204" pitchFamily="18" charset="0"/>
                        </a:rPr>
                        <a:t>Slow</a:t>
                      </a:r>
                      <a:endParaRPr lang="en-US" sz="1400">
                        <a:effectLst/>
                      </a:endParaRPr>
                    </a:p>
                  </a:txBody>
                  <a:tcPr marL="53765" marR="53765" marT="53765" marB="537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fontAlgn="t">
                        <a:buNone/>
                      </a:pPr>
                      <a:r>
                        <a:rPr lang="en-US" sz="1400" b="0" i="0" u="none" strike="noStrike">
                          <a:solidFill>
                            <a:srgbClr val="000000"/>
                          </a:solidFill>
                          <a:effectLst/>
                          <a:latin typeface="Cambria" panose="02040503050406030204" pitchFamily="18" charset="0"/>
                        </a:rPr>
                        <a:t>Fast</a:t>
                      </a:r>
                      <a:endParaRPr lang="en-US" sz="1400">
                        <a:effectLst/>
                      </a:endParaRPr>
                    </a:p>
                  </a:txBody>
                  <a:tcPr marL="53765" marR="53765" marT="53765" marB="537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4640557"/>
                  </a:ext>
                </a:extLst>
              </a:tr>
              <a:tr h="1526911">
                <a:tc>
                  <a:txBody>
                    <a:bodyPr/>
                    <a:lstStyle/>
                    <a:p>
                      <a:pPr rtl="0" fontAlgn="t">
                        <a:buNone/>
                      </a:pPr>
                      <a:r>
                        <a:rPr lang="en-US" sz="1400" b="0" i="0" u="none" strike="noStrike" dirty="0">
                          <a:solidFill>
                            <a:srgbClr val="000000"/>
                          </a:solidFill>
                          <a:effectLst/>
                          <a:latin typeface="Cambria" panose="02040503050406030204" pitchFamily="18" charset="0"/>
                        </a:rPr>
                        <a:t>Natural selection occurs (selection against hybrids) -&gt; speciation</a:t>
                      </a:r>
                      <a:endParaRPr lang="en-US" sz="1400" dirty="0">
                        <a:effectLst/>
                      </a:endParaRPr>
                    </a:p>
                  </a:txBody>
                  <a:tcPr marL="53765" marR="53765" marT="53765" marB="537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fontAlgn="t">
                        <a:buNone/>
                      </a:pPr>
                      <a:r>
                        <a:rPr lang="en-US" sz="1400" b="1" i="0" u="none" strike="noStrike" dirty="0">
                          <a:solidFill>
                            <a:srgbClr val="134F5C"/>
                          </a:solidFill>
                          <a:effectLst/>
                          <a:latin typeface="Cambria" panose="02040503050406030204" pitchFamily="18" charset="0"/>
                        </a:rPr>
                        <a:t>Polyploidy</a:t>
                      </a:r>
                      <a:r>
                        <a:rPr lang="en-US" sz="1400" b="0" i="0" u="none" strike="noStrike" dirty="0">
                          <a:solidFill>
                            <a:srgbClr val="000000"/>
                          </a:solidFill>
                          <a:effectLst/>
                          <a:latin typeface="Cambria" panose="02040503050406030204" pitchFamily="18" charset="0"/>
                        </a:rPr>
                        <a:t> in plants (nondisjunction of chromosomes) -&gt; cannot breed with diploid members and produce fertile offspring</a:t>
                      </a:r>
                      <a:endParaRPr lang="en-US" sz="1400" dirty="0">
                        <a:effectLst/>
                      </a:endParaRPr>
                    </a:p>
                  </a:txBody>
                  <a:tcPr marL="53765" marR="53765" marT="53765" marB="537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0992630"/>
                  </a:ext>
                </a:extLst>
              </a:tr>
            </a:tbl>
          </a:graphicData>
        </a:graphic>
      </p:graphicFrame>
      <p:sp>
        <p:nvSpPr>
          <p:cNvPr id="5" name="Rectangle 3">
            <a:extLst>
              <a:ext uri="{FF2B5EF4-FFF2-40B4-BE49-F238E27FC236}">
                <a16:creationId xmlns:a16="http://schemas.microsoft.com/office/drawing/2014/main" id="{2F069EE9-97CF-9AC1-9141-5B6814444BBC}"/>
              </a:ext>
            </a:extLst>
          </p:cNvPr>
          <p:cNvSpPr>
            <a:spLocks noChangeArrowheads="1"/>
          </p:cNvSpPr>
          <p:nvPr/>
        </p:nvSpPr>
        <p:spPr bwMode="auto">
          <a:xfrm>
            <a:off x="2509838" y="1427270"/>
            <a:ext cx="13856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0" rIns="68580" bIns="0" numCol="1" anchor="ctr" anchorCtr="0" compatLnSpc="1">
            <a:prstTxWarp prst="textNoShape">
              <a:avLst/>
            </a:prstTxWarp>
            <a:spAutoFit/>
          </a:bodyPr>
          <a:lstStyle/>
          <a:p>
            <a:pPr eaLnBrk="0" fontAlgn="base" hangingPunct="0">
              <a:spcBef>
                <a:spcPct val="0"/>
              </a:spcBef>
              <a:spcAft>
                <a:spcPct val="0"/>
              </a:spcAft>
            </a:pPr>
            <a:endParaRPr lang="en-US" altLang="en-US">
              <a:latin typeface="Arial" panose="020B0604020202020204" pitchFamily="34" charset="0"/>
            </a:endParaRPr>
          </a:p>
        </p:txBody>
      </p:sp>
      <p:pic>
        <p:nvPicPr>
          <p:cNvPr id="3077" name="Picture 5" descr="Difference between Allopatric and Sympatric Speciation">
            <a:extLst>
              <a:ext uri="{FF2B5EF4-FFF2-40B4-BE49-F238E27FC236}">
                <a16:creationId xmlns:a16="http://schemas.microsoft.com/office/drawing/2014/main" id="{0005A850-7163-6398-8649-A47BE48CE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6598" y="355664"/>
            <a:ext cx="2884674" cy="2693859"/>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a:extLst>
              <a:ext uri="{FF2B5EF4-FFF2-40B4-BE49-F238E27FC236}">
                <a16:creationId xmlns:a16="http://schemas.microsoft.com/office/drawing/2014/main" id="{3ABF4433-26DB-C240-03AD-F12F9557501F}"/>
              </a:ext>
            </a:extLst>
          </p:cNvPr>
          <p:cNvSpPr>
            <a:spLocks noGrp="1"/>
          </p:cNvSpPr>
          <p:nvPr>
            <p:ph type="body" idx="1"/>
          </p:nvPr>
        </p:nvSpPr>
        <p:spPr>
          <a:xfrm>
            <a:off x="5980580" y="3090236"/>
            <a:ext cx="3064668" cy="1822388"/>
          </a:xfrm>
        </p:spPr>
        <p:txBody>
          <a:bodyPr>
            <a:normAutofit/>
          </a:bodyPr>
          <a:lstStyle/>
          <a:p>
            <a:r>
              <a:rPr lang="en-US" sz="1800" b="1" dirty="0">
                <a:solidFill>
                  <a:schemeClr val="accent2">
                    <a:lumMod val="50000"/>
                  </a:schemeClr>
                </a:solidFill>
              </a:rPr>
              <a:t>Hybrid zones </a:t>
            </a:r>
            <a:r>
              <a:rPr lang="en-US" sz="1800" dirty="0"/>
              <a:t>– places where species can meet, not complete barrier -&gt; reinforce barrier, species fuse, or stabilize hybrids</a:t>
            </a:r>
          </a:p>
          <a:p>
            <a:endParaRPr lang="en-US" sz="1725" dirty="0"/>
          </a:p>
        </p:txBody>
      </p:sp>
    </p:spTree>
    <p:extLst>
      <p:ext uri="{BB962C8B-B14F-4D97-AF65-F5344CB8AC3E}">
        <p14:creationId xmlns:p14="http://schemas.microsoft.com/office/powerpoint/2010/main" val="460489198"/>
      </p:ext>
    </p:extLst>
  </p:cSld>
  <p:clrMapOvr>
    <a:masterClrMapping/>
  </p:clrMapOvr>
  <mc:AlternateContent xmlns:mc="http://schemas.openxmlformats.org/markup-compatibility/2006" xmlns:p14="http://schemas.microsoft.com/office/powerpoint/2010/main">
    <mc:Choice Requires="p14">
      <p:transition spd="slow" p14:dur="2000" advTm="188471"/>
    </mc:Choice>
    <mc:Fallback xmlns="">
      <p:transition spd="slow" advTm="18847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B553A-C052-BEAB-A75C-F30F267F2055}"/>
              </a:ext>
            </a:extLst>
          </p:cNvPr>
          <p:cNvSpPr>
            <a:spLocks noGrp="1"/>
          </p:cNvSpPr>
          <p:nvPr>
            <p:ph type="title"/>
          </p:nvPr>
        </p:nvSpPr>
        <p:spPr/>
        <p:txBody>
          <a:bodyPr>
            <a:normAutofit/>
          </a:bodyPr>
          <a:lstStyle/>
          <a:p>
            <a:r>
              <a:rPr lang="en-US" dirty="0"/>
              <a:t>Rates of Evolution and Speciation (7.10)</a:t>
            </a:r>
          </a:p>
        </p:txBody>
      </p:sp>
      <p:sp>
        <p:nvSpPr>
          <p:cNvPr id="3" name="Text Placeholder 2">
            <a:extLst>
              <a:ext uri="{FF2B5EF4-FFF2-40B4-BE49-F238E27FC236}">
                <a16:creationId xmlns:a16="http://schemas.microsoft.com/office/drawing/2014/main" id="{4D849476-1BED-B67D-85BB-4CC429330D0E}"/>
              </a:ext>
            </a:extLst>
          </p:cNvPr>
          <p:cNvSpPr>
            <a:spLocks noGrp="1"/>
          </p:cNvSpPr>
          <p:nvPr>
            <p:ph type="body" idx="1"/>
          </p:nvPr>
        </p:nvSpPr>
        <p:spPr>
          <a:xfrm>
            <a:off x="628650" y="1167757"/>
            <a:ext cx="7886700" cy="3263504"/>
          </a:xfrm>
        </p:spPr>
        <p:txBody>
          <a:bodyPr/>
          <a:lstStyle/>
          <a:p>
            <a:r>
              <a:rPr lang="en-US" b="1" dirty="0">
                <a:solidFill>
                  <a:schemeClr val="accent2">
                    <a:lumMod val="50000"/>
                  </a:schemeClr>
                </a:solidFill>
              </a:rPr>
              <a:t>Divergent evolution </a:t>
            </a:r>
            <a:r>
              <a:rPr lang="en-US" dirty="0"/>
              <a:t>– adaptation to new habitats results in phenotypic diversification -&gt; speciation</a:t>
            </a:r>
          </a:p>
          <a:p>
            <a:pPr lvl="1"/>
            <a:r>
              <a:rPr lang="en-US" b="1" dirty="0">
                <a:solidFill>
                  <a:schemeClr val="accent2">
                    <a:lumMod val="50000"/>
                  </a:schemeClr>
                </a:solidFill>
              </a:rPr>
              <a:t>Adaptive radiation </a:t>
            </a:r>
            <a:r>
              <a:rPr lang="en-US" dirty="0"/>
              <a:t>– many new species arise from a single common ancestor due to many new niches available to be filled (like after an extinction) – speeds up speciation</a:t>
            </a:r>
          </a:p>
          <a:p>
            <a:pPr marL="342900" lvl="1" indent="0">
              <a:buNone/>
            </a:pPr>
            <a:endParaRPr lang="en-US" sz="1950" dirty="0"/>
          </a:p>
          <a:p>
            <a:endParaRPr lang="en-US" sz="1950" dirty="0"/>
          </a:p>
        </p:txBody>
      </p:sp>
      <p:pic>
        <p:nvPicPr>
          <p:cNvPr id="4098" name="Picture 2" descr="Divergent vs convergent evolution with ancestors development outline diagram">
            <a:extLst>
              <a:ext uri="{FF2B5EF4-FFF2-40B4-BE49-F238E27FC236}">
                <a16:creationId xmlns:a16="http://schemas.microsoft.com/office/drawing/2014/main" id="{A9E64E3A-D02A-CDE5-4B25-4757BB713B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0209" y="2658284"/>
            <a:ext cx="4183077" cy="2091539"/>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00E2172F-AC8B-3C95-594A-D0DE4F45CA86}"/>
              </a:ext>
            </a:extLst>
          </p:cNvPr>
          <p:cNvSpPr txBox="1">
            <a:spLocks/>
          </p:cNvSpPr>
          <p:nvPr/>
        </p:nvSpPr>
        <p:spPr>
          <a:xfrm>
            <a:off x="628650" y="2571750"/>
            <a:ext cx="3943350" cy="32635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US" b="1" kern="0" dirty="0">
                <a:solidFill>
                  <a:schemeClr val="accent2">
                    <a:lumMod val="50000"/>
                  </a:schemeClr>
                </a:solidFill>
              </a:rPr>
              <a:t>Punctuated equilibrium </a:t>
            </a:r>
            <a:r>
              <a:rPr lang="en-US" kern="0" dirty="0"/>
              <a:t>– periods of stasis followed by sudden change</a:t>
            </a:r>
          </a:p>
          <a:p>
            <a:pPr lvl="1"/>
            <a:r>
              <a:rPr lang="en-US" b="1" kern="0" dirty="0">
                <a:solidFill>
                  <a:schemeClr val="accent2">
                    <a:lumMod val="50000"/>
                  </a:schemeClr>
                </a:solidFill>
              </a:rPr>
              <a:t>Gradualism</a:t>
            </a:r>
            <a:r>
              <a:rPr lang="en-US" kern="0" dirty="0"/>
              <a:t> – gradual evolution over time</a:t>
            </a:r>
          </a:p>
          <a:p>
            <a:pPr lvl="1"/>
            <a:r>
              <a:rPr lang="en-US" kern="0" dirty="0"/>
              <a:t>Compares to </a:t>
            </a:r>
            <a:r>
              <a:rPr lang="en-US" b="1" kern="0" dirty="0">
                <a:solidFill>
                  <a:schemeClr val="accent2">
                    <a:lumMod val="50000"/>
                  </a:schemeClr>
                </a:solidFill>
              </a:rPr>
              <a:t>convergent evolution</a:t>
            </a:r>
          </a:p>
          <a:p>
            <a:pPr lvl="1"/>
            <a:endParaRPr lang="en-US" sz="1950" dirty="0"/>
          </a:p>
          <a:p>
            <a:endParaRPr lang="en-US" sz="1950" dirty="0"/>
          </a:p>
        </p:txBody>
      </p:sp>
    </p:spTree>
    <p:extLst>
      <p:ext uri="{BB962C8B-B14F-4D97-AF65-F5344CB8AC3E}">
        <p14:creationId xmlns:p14="http://schemas.microsoft.com/office/powerpoint/2010/main" val="3312275970"/>
      </p:ext>
    </p:extLst>
  </p:cSld>
  <p:clrMapOvr>
    <a:masterClrMapping/>
  </p:clrMapOvr>
  <mc:AlternateContent xmlns:mc="http://schemas.openxmlformats.org/markup-compatibility/2006" xmlns:p14="http://schemas.microsoft.com/office/powerpoint/2010/main">
    <mc:Choice Requires="p14">
      <p:transition spd="slow" p14:dur="2000" advTm="108626"/>
    </mc:Choice>
    <mc:Fallback xmlns="">
      <p:transition spd="slow" advTm="108626"/>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4CC86-BB69-8F95-EF24-B7AF36236983}"/>
              </a:ext>
            </a:extLst>
          </p:cNvPr>
          <p:cNvSpPr>
            <a:spLocks noGrp="1"/>
          </p:cNvSpPr>
          <p:nvPr>
            <p:ph type="title"/>
          </p:nvPr>
        </p:nvSpPr>
        <p:spPr/>
        <p:txBody>
          <a:bodyPr>
            <a:normAutofit/>
          </a:bodyPr>
          <a:lstStyle/>
          <a:p>
            <a:r>
              <a:rPr lang="en-US" dirty="0"/>
              <a:t>Genetic Variation and Extinction (7.11)</a:t>
            </a:r>
          </a:p>
        </p:txBody>
      </p:sp>
      <p:sp>
        <p:nvSpPr>
          <p:cNvPr id="3" name="Text Placeholder 2">
            <a:extLst>
              <a:ext uri="{FF2B5EF4-FFF2-40B4-BE49-F238E27FC236}">
                <a16:creationId xmlns:a16="http://schemas.microsoft.com/office/drawing/2014/main" id="{D82E173E-25D6-A02B-F652-2FB0780EAB98}"/>
              </a:ext>
            </a:extLst>
          </p:cNvPr>
          <p:cNvSpPr>
            <a:spLocks noGrp="1"/>
          </p:cNvSpPr>
          <p:nvPr>
            <p:ph type="body" idx="1"/>
          </p:nvPr>
        </p:nvSpPr>
        <p:spPr>
          <a:xfrm>
            <a:off x="628650" y="1024719"/>
            <a:ext cx="5940840" cy="4038600"/>
          </a:xfrm>
        </p:spPr>
        <p:txBody>
          <a:bodyPr>
            <a:noAutofit/>
          </a:bodyPr>
          <a:lstStyle/>
          <a:p>
            <a:r>
              <a:rPr lang="en-US" dirty="0"/>
              <a:t>Genetic variation is what makes natural selection possible – different genes are “selected for” in different environments</a:t>
            </a:r>
          </a:p>
          <a:p>
            <a:r>
              <a:rPr lang="en-US" dirty="0"/>
              <a:t>Populations with little genetic diversity are at a risk of decline or extinction</a:t>
            </a:r>
          </a:p>
          <a:p>
            <a:pPr lvl="1"/>
            <a:r>
              <a:rPr lang="en-US" dirty="0"/>
              <a:t>Crops and monoculture</a:t>
            </a:r>
          </a:p>
          <a:p>
            <a:r>
              <a:rPr lang="en-US" dirty="0"/>
              <a:t>Genetically diverse populations (and ecosystems) = more resilient to environmental change</a:t>
            </a:r>
          </a:p>
          <a:p>
            <a:pPr lvl="1"/>
            <a:r>
              <a:rPr lang="en-US" dirty="0"/>
              <a:t>More likely for there to be individuals that have traits which allow them to withstand/adapt to the new environment</a:t>
            </a:r>
          </a:p>
          <a:p>
            <a:pPr lvl="1"/>
            <a:r>
              <a:rPr lang="en-US" dirty="0"/>
              <a:t>Beneficial traits are dependent on the environment</a:t>
            </a:r>
          </a:p>
        </p:txBody>
      </p:sp>
      <p:pic>
        <p:nvPicPr>
          <p:cNvPr id="1026" name="Picture 2" descr="Black-footed ferret | Smithsonian's National Zoo and Conservation Biology  Institute">
            <a:extLst>
              <a:ext uri="{FF2B5EF4-FFF2-40B4-BE49-F238E27FC236}">
                <a16:creationId xmlns:a16="http://schemas.microsoft.com/office/drawing/2014/main" id="{235BB2E5-6456-A52B-BE92-19A8AEE06E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9491" y="1181668"/>
            <a:ext cx="2444003" cy="14752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EAEE8B2-8D13-4BDC-5CE2-83E5A9A80647}"/>
              </a:ext>
            </a:extLst>
          </p:cNvPr>
          <p:cNvPicPr>
            <a:picLocks noChangeAspect="1"/>
          </p:cNvPicPr>
          <p:nvPr/>
        </p:nvPicPr>
        <p:blipFill>
          <a:blip r:embed="rId3"/>
          <a:stretch>
            <a:fillRect/>
          </a:stretch>
        </p:blipFill>
        <p:spPr>
          <a:xfrm>
            <a:off x="6569490" y="2753218"/>
            <a:ext cx="2444003" cy="1622971"/>
          </a:xfrm>
          <a:prstGeom prst="rect">
            <a:avLst/>
          </a:prstGeom>
        </p:spPr>
      </p:pic>
    </p:spTree>
    <p:extLst>
      <p:ext uri="{BB962C8B-B14F-4D97-AF65-F5344CB8AC3E}">
        <p14:creationId xmlns:p14="http://schemas.microsoft.com/office/powerpoint/2010/main" val="922733374"/>
      </p:ext>
    </p:extLst>
  </p:cSld>
  <p:clrMapOvr>
    <a:masterClrMapping/>
  </p:clrMapOvr>
  <mc:AlternateContent xmlns:mc="http://schemas.openxmlformats.org/markup-compatibility/2006" xmlns:p14="http://schemas.microsoft.com/office/powerpoint/2010/main">
    <mc:Choice Requires="p14">
      <p:transition spd="slow" p14:dur="2000" advTm="101431"/>
    </mc:Choice>
    <mc:Fallback xmlns="">
      <p:transition spd="slow" advTm="10143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67273-0A6A-B03A-21DB-F7CB42D5E119}"/>
              </a:ext>
            </a:extLst>
          </p:cNvPr>
          <p:cNvSpPr>
            <a:spLocks noGrp="1"/>
          </p:cNvSpPr>
          <p:nvPr>
            <p:ph type="title"/>
          </p:nvPr>
        </p:nvSpPr>
        <p:spPr/>
        <p:txBody>
          <a:bodyPr>
            <a:normAutofit/>
          </a:bodyPr>
          <a:lstStyle/>
          <a:p>
            <a:r>
              <a:rPr lang="en-US" dirty="0"/>
              <a:t>The Origins of Life (7.12)</a:t>
            </a:r>
          </a:p>
        </p:txBody>
      </p:sp>
      <p:sp>
        <p:nvSpPr>
          <p:cNvPr id="3" name="Text Placeholder 2">
            <a:extLst>
              <a:ext uri="{FF2B5EF4-FFF2-40B4-BE49-F238E27FC236}">
                <a16:creationId xmlns:a16="http://schemas.microsoft.com/office/drawing/2014/main" id="{9A7BF9EB-CF5D-FA95-5A30-5674797E95CF}"/>
              </a:ext>
            </a:extLst>
          </p:cNvPr>
          <p:cNvSpPr>
            <a:spLocks noGrp="1"/>
          </p:cNvSpPr>
          <p:nvPr>
            <p:ph type="body" idx="1"/>
          </p:nvPr>
        </p:nvSpPr>
        <p:spPr>
          <a:xfrm>
            <a:off x="689161" y="1340504"/>
            <a:ext cx="5868587" cy="3802996"/>
          </a:xfrm>
        </p:spPr>
        <p:txBody>
          <a:bodyPr>
            <a:normAutofit lnSpcReduction="10000"/>
          </a:bodyPr>
          <a:lstStyle/>
          <a:p>
            <a:r>
              <a:rPr lang="en-US" dirty="0"/>
              <a:t>Earth formed approximately 4.6 billion years ago, the environment was too hostile for life 3.9 billion years ago, and life first appeared 3.5 billion years ago (prokaryotes) </a:t>
            </a:r>
          </a:p>
          <a:p>
            <a:pPr lvl="1"/>
            <a:r>
              <a:rPr lang="en-US" dirty="0"/>
              <a:t>Evidence using geological data (dating of the fossil record) </a:t>
            </a:r>
          </a:p>
          <a:p>
            <a:r>
              <a:rPr lang="en-US" b="1" dirty="0">
                <a:solidFill>
                  <a:schemeClr val="accent2">
                    <a:lumMod val="50000"/>
                  </a:schemeClr>
                </a:solidFill>
              </a:rPr>
              <a:t>Oparin-Haldane Hypothesis </a:t>
            </a:r>
            <a:r>
              <a:rPr lang="en-US" dirty="0"/>
              <a:t>– inorganic compounds, energized by lightning or UV radiation, developed organic compounds</a:t>
            </a:r>
          </a:p>
          <a:p>
            <a:pPr lvl="1"/>
            <a:r>
              <a:rPr lang="en-US" b="1" dirty="0">
                <a:solidFill>
                  <a:schemeClr val="accent2">
                    <a:lumMod val="50000"/>
                  </a:schemeClr>
                </a:solidFill>
              </a:rPr>
              <a:t>Urey-Miller Experiment </a:t>
            </a:r>
            <a:r>
              <a:rPr lang="en-US" dirty="0"/>
              <a:t>– showed that macromolecules can be formed from inorganic compounds, but different atmospheric conditions</a:t>
            </a:r>
          </a:p>
          <a:p>
            <a:pPr lvl="1"/>
            <a:r>
              <a:rPr lang="en-US" dirty="0"/>
              <a:t>Meteorites may have transported organic compounds</a:t>
            </a:r>
          </a:p>
          <a:p>
            <a:pPr lvl="1"/>
            <a:endParaRPr lang="en-US" sz="1725" dirty="0"/>
          </a:p>
          <a:p>
            <a:endParaRPr lang="en-US" sz="2025" dirty="0"/>
          </a:p>
        </p:txBody>
      </p:sp>
      <p:pic>
        <p:nvPicPr>
          <p:cNvPr id="2050" name="Picture 2" descr="Hypotheses about the origins of life (article) | Khan Academy">
            <a:extLst>
              <a:ext uri="{FF2B5EF4-FFF2-40B4-BE49-F238E27FC236}">
                <a16:creationId xmlns:a16="http://schemas.microsoft.com/office/drawing/2014/main" id="{88EFF16D-5349-C77C-B233-CFB6868002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358" y="1651379"/>
            <a:ext cx="2744642" cy="2201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568763"/>
      </p:ext>
    </p:extLst>
  </p:cSld>
  <p:clrMapOvr>
    <a:masterClrMapping/>
  </p:clrMapOvr>
  <mc:AlternateContent xmlns:mc="http://schemas.openxmlformats.org/markup-compatibility/2006" xmlns:p14="http://schemas.microsoft.com/office/powerpoint/2010/main">
    <mc:Choice Requires="p14">
      <p:transition spd="slow" p14:dur="2000" advTm="109766"/>
    </mc:Choice>
    <mc:Fallback xmlns="">
      <p:transition spd="slow" advTm="10976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98E93-4A46-0173-AD83-C619A861284A}"/>
              </a:ext>
            </a:extLst>
          </p:cNvPr>
          <p:cNvSpPr>
            <a:spLocks noGrp="1"/>
          </p:cNvSpPr>
          <p:nvPr>
            <p:ph type="title"/>
          </p:nvPr>
        </p:nvSpPr>
        <p:spPr/>
        <p:txBody>
          <a:bodyPr>
            <a:normAutofit/>
          </a:bodyPr>
          <a:lstStyle/>
          <a:p>
            <a:r>
              <a:rPr lang="en-US" dirty="0"/>
              <a:t>RNA World Hypothesis (7.12)</a:t>
            </a:r>
          </a:p>
        </p:txBody>
      </p:sp>
      <p:sp>
        <p:nvSpPr>
          <p:cNvPr id="3" name="Text Placeholder 2">
            <a:extLst>
              <a:ext uri="{FF2B5EF4-FFF2-40B4-BE49-F238E27FC236}">
                <a16:creationId xmlns:a16="http://schemas.microsoft.com/office/drawing/2014/main" id="{33B78E11-4ECA-9EC4-1BD7-E5038016C4FC}"/>
              </a:ext>
            </a:extLst>
          </p:cNvPr>
          <p:cNvSpPr>
            <a:spLocks noGrp="1"/>
          </p:cNvSpPr>
          <p:nvPr>
            <p:ph type="body" idx="1"/>
          </p:nvPr>
        </p:nvSpPr>
        <p:spPr>
          <a:xfrm>
            <a:off x="628650" y="1369219"/>
            <a:ext cx="6277117" cy="3263504"/>
          </a:xfrm>
        </p:spPr>
        <p:txBody>
          <a:bodyPr>
            <a:normAutofit/>
          </a:bodyPr>
          <a:lstStyle/>
          <a:p>
            <a:r>
              <a:rPr lang="en-US" dirty="0"/>
              <a:t>Inorganic molecules -&gt; organic monomers -&gt; organic polymers -&gt; </a:t>
            </a:r>
            <a:r>
              <a:rPr lang="en-US" b="1" dirty="0">
                <a:solidFill>
                  <a:schemeClr val="accent2">
                    <a:lumMod val="50000"/>
                  </a:schemeClr>
                </a:solidFill>
              </a:rPr>
              <a:t>Protocells</a:t>
            </a:r>
            <a:r>
              <a:rPr lang="en-US" dirty="0"/>
              <a:t> (membrane – differing internal and external environments) -&gt; self replication</a:t>
            </a:r>
          </a:p>
          <a:p>
            <a:r>
              <a:rPr lang="en-US" b="1" dirty="0">
                <a:solidFill>
                  <a:schemeClr val="accent2">
                    <a:lumMod val="50000"/>
                  </a:schemeClr>
                </a:solidFill>
              </a:rPr>
              <a:t>RNA World Hypothesis </a:t>
            </a:r>
            <a:r>
              <a:rPr lang="en-US" dirty="0"/>
              <a:t>– RNA could have been earliest genetic material – catalyzes protein synthesis</a:t>
            </a:r>
          </a:p>
          <a:p>
            <a:pPr lvl="1"/>
            <a:r>
              <a:rPr lang="en-US" dirty="0"/>
              <a:t>Genetic continuity assured by RNA replication – </a:t>
            </a:r>
            <a:r>
              <a:rPr lang="en-US" b="1" dirty="0">
                <a:solidFill>
                  <a:schemeClr val="accent2">
                    <a:lumMod val="50000"/>
                  </a:schemeClr>
                </a:solidFill>
              </a:rPr>
              <a:t>ribozymes </a:t>
            </a:r>
            <a:r>
              <a:rPr lang="en-US" dirty="0"/>
              <a:t>(RNA catalysts) allow for RNA self replication</a:t>
            </a:r>
          </a:p>
          <a:p>
            <a:endParaRPr lang="en-US" sz="1800" dirty="0"/>
          </a:p>
          <a:p>
            <a:endParaRPr lang="en-US" sz="1950" dirty="0"/>
          </a:p>
        </p:txBody>
      </p:sp>
      <p:pic>
        <p:nvPicPr>
          <p:cNvPr id="3074" name="Picture 2" descr="Exploring Life's Origins: Protocells">
            <a:extLst>
              <a:ext uri="{FF2B5EF4-FFF2-40B4-BE49-F238E27FC236}">
                <a16:creationId xmlns:a16="http://schemas.microsoft.com/office/drawing/2014/main" id="{AFECC0B6-C007-0A92-E9E7-4B1061D2E8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8375" y="1083260"/>
            <a:ext cx="1917711" cy="1917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770750"/>
      </p:ext>
    </p:extLst>
  </p:cSld>
  <p:clrMapOvr>
    <a:masterClrMapping/>
  </p:clrMapOvr>
  <mc:AlternateContent xmlns:mc="http://schemas.openxmlformats.org/markup-compatibility/2006" xmlns:p14="http://schemas.microsoft.com/office/powerpoint/2010/main">
    <mc:Choice Requires="p14">
      <p:transition spd="slow" p14:dur="2000" advTm="65555"/>
    </mc:Choice>
    <mc:Fallback xmlns="">
      <p:transition spd="slow" advTm="6555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BAA9D-55AF-DCF3-E43D-359D8AB055E9}"/>
              </a:ext>
            </a:extLst>
          </p:cNvPr>
          <p:cNvSpPr>
            <a:spLocks noGrp="1"/>
          </p:cNvSpPr>
          <p:nvPr>
            <p:ph type="title"/>
          </p:nvPr>
        </p:nvSpPr>
        <p:spPr/>
        <p:txBody>
          <a:bodyPr/>
          <a:lstStyle/>
          <a:p>
            <a:r>
              <a:rPr lang="en-US" dirty="0"/>
              <a:t>Evolution and Darwin (7.1)</a:t>
            </a:r>
          </a:p>
        </p:txBody>
      </p:sp>
      <p:sp>
        <p:nvSpPr>
          <p:cNvPr id="3" name="Content Placeholder 2">
            <a:extLst>
              <a:ext uri="{FF2B5EF4-FFF2-40B4-BE49-F238E27FC236}">
                <a16:creationId xmlns:a16="http://schemas.microsoft.com/office/drawing/2014/main" id="{A6F00CD5-4DC4-82CE-29B1-37F199D48221}"/>
              </a:ext>
            </a:extLst>
          </p:cNvPr>
          <p:cNvSpPr>
            <a:spLocks noGrp="1"/>
          </p:cNvSpPr>
          <p:nvPr>
            <p:ph idx="1"/>
          </p:nvPr>
        </p:nvSpPr>
        <p:spPr>
          <a:xfrm>
            <a:off x="628650" y="1362394"/>
            <a:ext cx="6406771" cy="3507261"/>
          </a:xfrm>
        </p:spPr>
        <p:txBody>
          <a:bodyPr>
            <a:normAutofit/>
          </a:bodyPr>
          <a:lstStyle/>
          <a:p>
            <a:r>
              <a:rPr lang="en-US" b="1" dirty="0">
                <a:solidFill>
                  <a:schemeClr val="accent2">
                    <a:lumMod val="50000"/>
                  </a:schemeClr>
                </a:solidFill>
              </a:rPr>
              <a:t>Evolution</a:t>
            </a:r>
            <a:r>
              <a:rPr lang="en-US" dirty="0"/>
              <a:t> - the change in the heritable characteristics of biological populations over successive generations – common ancestry</a:t>
            </a:r>
          </a:p>
          <a:p>
            <a:pPr lvl="1"/>
            <a:r>
              <a:rPr lang="en-US" dirty="0"/>
              <a:t>“Descent with modification”</a:t>
            </a:r>
          </a:p>
          <a:p>
            <a:r>
              <a:rPr lang="en-US" b="1" dirty="0">
                <a:solidFill>
                  <a:schemeClr val="accent2">
                    <a:lumMod val="50000"/>
                  </a:schemeClr>
                </a:solidFill>
              </a:rPr>
              <a:t>Population</a:t>
            </a:r>
            <a:r>
              <a:rPr lang="en-US" dirty="0"/>
              <a:t> – a group of individuals of the same species that live together and interbreed</a:t>
            </a:r>
          </a:p>
          <a:p>
            <a:r>
              <a:rPr lang="en-US" dirty="0"/>
              <a:t>Darwin (1809-1882)</a:t>
            </a:r>
          </a:p>
          <a:p>
            <a:pPr lvl="1"/>
            <a:r>
              <a:rPr lang="en-US" dirty="0"/>
              <a:t>Trip to Galapagos Islands</a:t>
            </a:r>
          </a:p>
          <a:p>
            <a:pPr lvl="1"/>
            <a:r>
              <a:rPr lang="en-US" dirty="0"/>
              <a:t>Observed </a:t>
            </a:r>
            <a:r>
              <a:rPr lang="en-US" b="1" dirty="0">
                <a:solidFill>
                  <a:schemeClr val="accent2">
                    <a:lumMod val="50000"/>
                  </a:schemeClr>
                </a:solidFill>
              </a:rPr>
              <a:t>adaptations</a:t>
            </a:r>
            <a:r>
              <a:rPr lang="en-US" dirty="0"/>
              <a:t> – heritable characteristics that enhance an organisms’ ability to survive and reproduce (in specific environments)</a:t>
            </a:r>
          </a:p>
          <a:p>
            <a:endParaRPr lang="en-US" dirty="0"/>
          </a:p>
        </p:txBody>
      </p:sp>
      <p:pic>
        <p:nvPicPr>
          <p:cNvPr id="4" name="Picture 2" descr="Darwin's finches - Wikipedia">
            <a:extLst>
              <a:ext uri="{FF2B5EF4-FFF2-40B4-BE49-F238E27FC236}">
                <a16:creationId xmlns:a16="http://schemas.microsoft.com/office/drawing/2014/main" id="{587C46BA-EF04-3971-B02C-A63F4D4C568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5020" y="2016147"/>
            <a:ext cx="2465378" cy="1860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38845"/>
      </p:ext>
    </p:extLst>
  </p:cSld>
  <p:clrMapOvr>
    <a:masterClrMapping/>
  </p:clrMapOvr>
  <mc:AlternateContent xmlns:mc="http://schemas.openxmlformats.org/markup-compatibility/2006" xmlns:p14="http://schemas.microsoft.com/office/powerpoint/2010/main">
    <mc:Choice Requires="p14">
      <p:transition spd="slow" p14:dur="2000" advTm="91382"/>
    </mc:Choice>
    <mc:Fallback xmlns="">
      <p:transition spd="slow" advTm="9138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9B4A8-C08D-DBBD-1F31-769E0EFBAFB7}"/>
              </a:ext>
            </a:extLst>
          </p:cNvPr>
          <p:cNvSpPr>
            <a:spLocks noGrp="1"/>
          </p:cNvSpPr>
          <p:nvPr>
            <p:ph type="title"/>
          </p:nvPr>
        </p:nvSpPr>
        <p:spPr/>
        <p:txBody>
          <a:bodyPr/>
          <a:lstStyle/>
          <a:p>
            <a:r>
              <a:rPr lang="en-US" dirty="0"/>
              <a:t>Natural Selection (7.1, 7.2)</a:t>
            </a:r>
          </a:p>
        </p:txBody>
      </p:sp>
      <p:sp>
        <p:nvSpPr>
          <p:cNvPr id="3" name="Content Placeholder 2">
            <a:extLst>
              <a:ext uri="{FF2B5EF4-FFF2-40B4-BE49-F238E27FC236}">
                <a16:creationId xmlns:a16="http://schemas.microsoft.com/office/drawing/2014/main" id="{D1B4190E-F218-8AA9-00D5-F40E6F26B730}"/>
              </a:ext>
            </a:extLst>
          </p:cNvPr>
          <p:cNvSpPr>
            <a:spLocks noGrp="1"/>
          </p:cNvSpPr>
          <p:nvPr>
            <p:ph idx="1"/>
          </p:nvPr>
        </p:nvSpPr>
        <p:spPr>
          <a:xfrm>
            <a:off x="253336" y="1109910"/>
            <a:ext cx="6434067" cy="4033589"/>
          </a:xfrm>
        </p:spPr>
        <p:txBody>
          <a:bodyPr>
            <a:normAutofit/>
          </a:bodyPr>
          <a:lstStyle/>
          <a:p>
            <a:r>
              <a:rPr lang="en-US" b="1" dirty="0">
                <a:solidFill>
                  <a:schemeClr val="accent2">
                    <a:lumMod val="50000"/>
                  </a:schemeClr>
                </a:solidFill>
              </a:rPr>
              <a:t>Natural selection </a:t>
            </a:r>
            <a:r>
              <a:rPr lang="en-US" dirty="0"/>
              <a:t>– explains how adaptations arise, and populations evolve</a:t>
            </a:r>
          </a:p>
          <a:p>
            <a:pPr lvl="1"/>
            <a:r>
              <a:rPr lang="en-US" dirty="0"/>
              <a:t>Members of a population vary phenotypically </a:t>
            </a:r>
          </a:p>
          <a:p>
            <a:pPr lvl="1"/>
            <a:r>
              <a:rPr lang="en-US" dirty="0"/>
              <a:t>Individuals with inherited traits better suited to the environment are more likely to survive and reproduce -&gt; accumulation of favorable traits in the population over time</a:t>
            </a:r>
          </a:p>
          <a:p>
            <a:r>
              <a:rPr lang="en-US" sz="1950" dirty="0"/>
              <a:t>Environmental change will lead to adaptation to new conditions over time due to natural selection, and different genetic variations can be selected</a:t>
            </a:r>
          </a:p>
          <a:p>
            <a:pPr lvl="1"/>
            <a:r>
              <a:rPr lang="en-US" sz="1725" dirty="0"/>
              <a:t>Populations evolve, not individuals – change in the overall genetic makeup</a:t>
            </a:r>
          </a:p>
          <a:p>
            <a:endParaRPr lang="en-US" dirty="0"/>
          </a:p>
          <a:p>
            <a:endParaRPr lang="en-US" dirty="0"/>
          </a:p>
        </p:txBody>
      </p:sp>
      <p:pic>
        <p:nvPicPr>
          <p:cNvPr id="4" name="Picture 2" descr="SOL LS.11 Natural Selection - Standards">
            <a:extLst>
              <a:ext uri="{FF2B5EF4-FFF2-40B4-BE49-F238E27FC236}">
                <a16:creationId xmlns:a16="http://schemas.microsoft.com/office/drawing/2014/main" id="{A26848B6-2929-06D7-6A18-EDF3CDA37A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1918" y="1708673"/>
            <a:ext cx="2551864" cy="2392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926794"/>
      </p:ext>
    </p:extLst>
  </p:cSld>
  <p:clrMapOvr>
    <a:masterClrMapping/>
  </p:clrMapOvr>
  <mc:AlternateContent xmlns:mc="http://schemas.openxmlformats.org/markup-compatibility/2006" xmlns:p14="http://schemas.microsoft.com/office/powerpoint/2010/main">
    <mc:Choice Requires="p14">
      <p:transition spd="slow" p14:dur="2000" advTm="163212"/>
    </mc:Choice>
    <mc:Fallback xmlns="">
      <p:transition spd="slow" advTm="16321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09C5B-4952-6796-3B55-97B4B5498E5B}"/>
              </a:ext>
            </a:extLst>
          </p:cNvPr>
          <p:cNvSpPr>
            <a:spLocks noGrp="1"/>
          </p:cNvSpPr>
          <p:nvPr>
            <p:ph type="title"/>
          </p:nvPr>
        </p:nvSpPr>
        <p:spPr/>
        <p:txBody>
          <a:bodyPr/>
          <a:lstStyle/>
          <a:p>
            <a:r>
              <a:rPr lang="en-US" dirty="0"/>
              <a:t>Fitness and Genetic Variation (7.2, 7.11)</a:t>
            </a:r>
          </a:p>
        </p:txBody>
      </p:sp>
      <p:sp>
        <p:nvSpPr>
          <p:cNvPr id="3" name="Content Placeholder 2">
            <a:extLst>
              <a:ext uri="{FF2B5EF4-FFF2-40B4-BE49-F238E27FC236}">
                <a16:creationId xmlns:a16="http://schemas.microsoft.com/office/drawing/2014/main" id="{A1E6FAE6-2946-FC23-A0A6-B09A7F60694E}"/>
              </a:ext>
            </a:extLst>
          </p:cNvPr>
          <p:cNvSpPr>
            <a:spLocks noGrp="1"/>
          </p:cNvSpPr>
          <p:nvPr>
            <p:ph idx="1"/>
          </p:nvPr>
        </p:nvSpPr>
        <p:spPr/>
        <p:txBody>
          <a:bodyPr/>
          <a:lstStyle/>
          <a:p>
            <a:r>
              <a:rPr lang="en-US" b="1" dirty="0">
                <a:solidFill>
                  <a:schemeClr val="accent2">
                    <a:lumMod val="50000"/>
                  </a:schemeClr>
                </a:solidFill>
              </a:rPr>
              <a:t>Fitness</a:t>
            </a:r>
            <a:r>
              <a:rPr lang="en-US" dirty="0"/>
              <a:t> – the reproductive success of an individual in a population</a:t>
            </a:r>
          </a:p>
          <a:p>
            <a:pPr lvl="1"/>
            <a:r>
              <a:rPr lang="en-US" dirty="0"/>
              <a:t>The goal of animals is to survive and reproduce</a:t>
            </a:r>
          </a:p>
          <a:p>
            <a:pPr lvl="1"/>
            <a:r>
              <a:rPr lang="en-US" dirty="0"/>
              <a:t>Can reproduce = high fitness (not strength or speed)</a:t>
            </a:r>
          </a:p>
          <a:p>
            <a:pPr lvl="1"/>
            <a:r>
              <a:rPr lang="en-US" dirty="0"/>
              <a:t>Environmental change changes which individual has the highest fitness</a:t>
            </a:r>
          </a:p>
          <a:p>
            <a:r>
              <a:rPr lang="en-US" sz="1950" dirty="0"/>
              <a:t>Natural selection acts on genetic/phenotypic variation</a:t>
            </a:r>
          </a:p>
          <a:p>
            <a:pPr lvl="1"/>
            <a:r>
              <a:rPr lang="en-US" dirty="0"/>
              <a:t>Without variation, it cannot occur</a:t>
            </a:r>
          </a:p>
          <a:p>
            <a:pPr lvl="1"/>
            <a:r>
              <a:rPr lang="en-US" dirty="0"/>
              <a:t>More variation = higher chances of a population’s survival</a:t>
            </a:r>
          </a:p>
          <a:p>
            <a:r>
              <a:rPr lang="en-US" dirty="0"/>
              <a:t>Example: DDT resistance</a:t>
            </a:r>
          </a:p>
          <a:p>
            <a:endParaRPr lang="en-US" dirty="0"/>
          </a:p>
        </p:txBody>
      </p:sp>
      <p:pic>
        <p:nvPicPr>
          <p:cNvPr id="4" name="Picture 2" descr="Chapter 14: Concept 14.3">
            <a:extLst>
              <a:ext uri="{FF2B5EF4-FFF2-40B4-BE49-F238E27FC236}">
                <a16:creationId xmlns:a16="http://schemas.microsoft.com/office/drawing/2014/main" id="{F6A0C735-F07B-D9E9-1726-9BA760D932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4925" y="3607384"/>
            <a:ext cx="3553635" cy="147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524982"/>
      </p:ext>
    </p:extLst>
  </p:cSld>
  <p:clrMapOvr>
    <a:masterClrMapping/>
  </p:clrMapOvr>
  <mc:AlternateContent xmlns:mc="http://schemas.openxmlformats.org/markup-compatibility/2006" xmlns:p14="http://schemas.microsoft.com/office/powerpoint/2010/main">
    <mc:Choice Requires="p14">
      <p:transition spd="slow" p14:dur="2000" advTm="147912"/>
    </mc:Choice>
    <mc:Fallback xmlns="">
      <p:transition spd="slow" advTm="14791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9E433-DD3D-041D-6F60-CC04ABB2D4C5}"/>
              </a:ext>
            </a:extLst>
          </p:cNvPr>
          <p:cNvSpPr>
            <a:spLocks noGrp="1"/>
          </p:cNvSpPr>
          <p:nvPr>
            <p:ph type="title"/>
          </p:nvPr>
        </p:nvSpPr>
        <p:spPr/>
        <p:txBody>
          <a:bodyPr>
            <a:normAutofit/>
          </a:bodyPr>
          <a:lstStyle/>
          <a:p>
            <a:r>
              <a:rPr lang="en-US" dirty="0"/>
              <a:t>Artificial Selection (7.3)</a:t>
            </a:r>
          </a:p>
        </p:txBody>
      </p:sp>
      <p:sp>
        <p:nvSpPr>
          <p:cNvPr id="3" name="Text Placeholder 2">
            <a:extLst>
              <a:ext uri="{FF2B5EF4-FFF2-40B4-BE49-F238E27FC236}">
                <a16:creationId xmlns:a16="http://schemas.microsoft.com/office/drawing/2014/main" id="{75E5DB4F-6AA7-1921-C1BB-E6C105EDD5E9}"/>
              </a:ext>
            </a:extLst>
          </p:cNvPr>
          <p:cNvSpPr>
            <a:spLocks noGrp="1"/>
          </p:cNvSpPr>
          <p:nvPr>
            <p:ph type="body" idx="1"/>
          </p:nvPr>
        </p:nvSpPr>
        <p:spPr/>
        <p:txBody>
          <a:bodyPr>
            <a:normAutofit/>
          </a:bodyPr>
          <a:lstStyle/>
          <a:p>
            <a:r>
              <a:rPr lang="en-US" sz="1950" b="1" dirty="0">
                <a:solidFill>
                  <a:schemeClr val="accent2">
                    <a:lumMod val="50000"/>
                  </a:schemeClr>
                </a:solidFill>
              </a:rPr>
              <a:t>Artificial selection </a:t>
            </a:r>
            <a:r>
              <a:rPr lang="en-US" sz="1950" dirty="0"/>
              <a:t>– the process by which species are modified by humans</a:t>
            </a:r>
          </a:p>
          <a:p>
            <a:pPr lvl="1"/>
            <a:r>
              <a:rPr lang="en-US" sz="1725" dirty="0"/>
              <a:t>Also known as selective breeding</a:t>
            </a:r>
          </a:p>
        </p:txBody>
      </p:sp>
      <p:pic>
        <p:nvPicPr>
          <p:cNvPr id="1026" name="Picture 2" descr="Belgian Blue: The Monster Cow - Dengarden">
            <a:extLst>
              <a:ext uri="{FF2B5EF4-FFF2-40B4-BE49-F238E27FC236}">
                <a16:creationId xmlns:a16="http://schemas.microsoft.com/office/drawing/2014/main" id="{311B2CC6-1299-B467-D780-B2D50FDFC8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4694" y="1843928"/>
            <a:ext cx="3422276" cy="256670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rtificial selection">
            <a:extLst>
              <a:ext uri="{FF2B5EF4-FFF2-40B4-BE49-F238E27FC236}">
                <a16:creationId xmlns:a16="http://schemas.microsoft.com/office/drawing/2014/main" id="{E0DD0DBD-92E9-54D7-B32E-D9109AE830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1977" y="2355200"/>
            <a:ext cx="2750024" cy="2439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579104"/>
      </p:ext>
    </p:extLst>
  </p:cSld>
  <p:clrMapOvr>
    <a:masterClrMapping/>
  </p:clrMapOvr>
  <mc:AlternateContent xmlns:mc="http://schemas.openxmlformats.org/markup-compatibility/2006" xmlns:p14="http://schemas.microsoft.com/office/powerpoint/2010/main">
    <mc:Choice Requires="p14">
      <p:transition spd="slow" p14:dur="2000" advTm="49678"/>
    </mc:Choice>
    <mc:Fallback xmlns="">
      <p:transition spd="slow" advTm="4967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B1605-0616-65CE-D5B2-C20F79F7D86E}"/>
              </a:ext>
            </a:extLst>
          </p:cNvPr>
          <p:cNvSpPr>
            <a:spLocks noGrp="1"/>
          </p:cNvSpPr>
          <p:nvPr>
            <p:ph type="title"/>
          </p:nvPr>
        </p:nvSpPr>
        <p:spPr/>
        <p:txBody>
          <a:bodyPr>
            <a:normAutofit/>
          </a:bodyPr>
          <a:lstStyle/>
          <a:p>
            <a:r>
              <a:rPr lang="en-US" dirty="0"/>
              <a:t>Population Distribution (7.4)</a:t>
            </a:r>
          </a:p>
        </p:txBody>
      </p:sp>
      <p:sp>
        <p:nvSpPr>
          <p:cNvPr id="3" name="Text Placeholder 2">
            <a:extLst>
              <a:ext uri="{FF2B5EF4-FFF2-40B4-BE49-F238E27FC236}">
                <a16:creationId xmlns:a16="http://schemas.microsoft.com/office/drawing/2014/main" id="{BCD6B46A-D8B6-4964-0679-0FB533FD6307}"/>
              </a:ext>
            </a:extLst>
          </p:cNvPr>
          <p:cNvSpPr>
            <a:spLocks noGrp="1"/>
          </p:cNvSpPr>
          <p:nvPr>
            <p:ph type="body" idx="1"/>
          </p:nvPr>
        </p:nvSpPr>
        <p:spPr>
          <a:xfrm>
            <a:off x="628650" y="1159279"/>
            <a:ext cx="6306328" cy="3774282"/>
          </a:xfrm>
        </p:spPr>
        <p:txBody>
          <a:bodyPr>
            <a:normAutofit/>
          </a:bodyPr>
          <a:lstStyle/>
          <a:p>
            <a:r>
              <a:rPr lang="en-US" dirty="0"/>
              <a:t>Types of population distribution due to selection:</a:t>
            </a:r>
          </a:p>
          <a:p>
            <a:pPr lvl="1"/>
            <a:r>
              <a:rPr lang="en-US" b="1" dirty="0">
                <a:solidFill>
                  <a:schemeClr val="accent2">
                    <a:lumMod val="50000"/>
                  </a:schemeClr>
                </a:solidFill>
              </a:rPr>
              <a:t>Disruptive</a:t>
            </a:r>
            <a:r>
              <a:rPr lang="en-US" dirty="0"/>
              <a:t> (extremes – only large and small beaks helpful ), </a:t>
            </a:r>
            <a:r>
              <a:rPr lang="en-US" b="1" dirty="0">
                <a:solidFill>
                  <a:schemeClr val="accent2">
                    <a:lumMod val="50000"/>
                  </a:schemeClr>
                </a:solidFill>
              </a:rPr>
              <a:t>stabilizing</a:t>
            </a:r>
            <a:r>
              <a:rPr lang="en-US" dirty="0"/>
              <a:t> (center – baby weight), </a:t>
            </a:r>
            <a:r>
              <a:rPr lang="en-US" b="1" dirty="0">
                <a:solidFill>
                  <a:schemeClr val="accent2">
                    <a:lumMod val="50000"/>
                  </a:schemeClr>
                </a:solidFill>
              </a:rPr>
              <a:t>directional </a:t>
            </a:r>
            <a:r>
              <a:rPr lang="en-US" dirty="0"/>
              <a:t>(one direction - one color is more camouflage)</a:t>
            </a:r>
          </a:p>
          <a:p>
            <a:r>
              <a:rPr lang="en-US" dirty="0"/>
              <a:t>Variation is preserved (unfavorable alleles not always selected against) </a:t>
            </a:r>
          </a:p>
          <a:p>
            <a:pPr lvl="1"/>
            <a:r>
              <a:rPr lang="en-US" dirty="0"/>
              <a:t>Diploidy – recessive alleles are hidden in heterozygotes</a:t>
            </a:r>
          </a:p>
          <a:p>
            <a:r>
              <a:rPr lang="en-US" b="1" dirty="0">
                <a:solidFill>
                  <a:schemeClr val="accent2">
                    <a:lumMod val="50000"/>
                  </a:schemeClr>
                </a:solidFill>
              </a:rPr>
              <a:t>Balancing selection </a:t>
            </a:r>
            <a:r>
              <a:rPr lang="en-US" dirty="0"/>
              <a:t>– a mix is favored</a:t>
            </a:r>
            <a:endParaRPr lang="en-US" b="1" dirty="0"/>
          </a:p>
          <a:p>
            <a:pPr lvl="1"/>
            <a:r>
              <a:rPr lang="en-US" b="1" dirty="0">
                <a:solidFill>
                  <a:schemeClr val="accent2">
                    <a:lumMod val="50000"/>
                  </a:schemeClr>
                </a:solidFill>
              </a:rPr>
              <a:t>Heterozygote advantage </a:t>
            </a:r>
            <a:r>
              <a:rPr lang="en-US" dirty="0"/>
              <a:t>- sickle cell anemia</a:t>
            </a:r>
          </a:p>
          <a:p>
            <a:pPr lvl="1"/>
            <a:r>
              <a:rPr lang="en-US" dirty="0"/>
              <a:t>Frequency dependent – success of a trait based on how common it is within the population – common warning colors</a:t>
            </a:r>
          </a:p>
        </p:txBody>
      </p:sp>
      <p:pic>
        <p:nvPicPr>
          <p:cNvPr id="5122" name="Picture 2">
            <a:extLst>
              <a:ext uri="{FF2B5EF4-FFF2-40B4-BE49-F238E27FC236}">
                <a16:creationId xmlns:a16="http://schemas.microsoft.com/office/drawing/2014/main" id="{8B008D1A-7566-EDF1-2DC4-2AC1AE1781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9840" y="273844"/>
            <a:ext cx="1973207" cy="400190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ickle Cell Disease (for Kids) | Nemours KidsHealth">
            <a:extLst>
              <a:ext uri="{FF2B5EF4-FFF2-40B4-BE49-F238E27FC236}">
                <a16:creationId xmlns:a16="http://schemas.microsoft.com/office/drawing/2014/main" id="{4F305494-6471-1DD9-C942-9A9227C7B6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1683" y="4275753"/>
            <a:ext cx="1632317" cy="873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550952"/>
      </p:ext>
    </p:extLst>
  </p:cSld>
  <p:clrMapOvr>
    <a:masterClrMapping/>
  </p:clrMapOvr>
  <mc:AlternateContent xmlns:mc="http://schemas.openxmlformats.org/markup-compatibility/2006" xmlns:p14="http://schemas.microsoft.com/office/powerpoint/2010/main">
    <mc:Choice Requires="p14">
      <p:transition spd="slow" p14:dur="2000" advTm="160829"/>
    </mc:Choice>
    <mc:Fallback xmlns="">
      <p:transition spd="slow" advTm="16082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DAD72-A0AD-B95D-09C9-9C9C43159439}"/>
              </a:ext>
            </a:extLst>
          </p:cNvPr>
          <p:cNvSpPr>
            <a:spLocks noGrp="1"/>
          </p:cNvSpPr>
          <p:nvPr>
            <p:ph type="title"/>
          </p:nvPr>
        </p:nvSpPr>
        <p:spPr/>
        <p:txBody>
          <a:bodyPr/>
          <a:lstStyle/>
          <a:p>
            <a:r>
              <a:rPr lang="en-US" dirty="0"/>
              <a:t>Other Sources of Evolution (7.4)</a:t>
            </a:r>
          </a:p>
        </p:txBody>
      </p:sp>
      <p:sp>
        <p:nvSpPr>
          <p:cNvPr id="3" name="Content Placeholder 2">
            <a:extLst>
              <a:ext uri="{FF2B5EF4-FFF2-40B4-BE49-F238E27FC236}">
                <a16:creationId xmlns:a16="http://schemas.microsoft.com/office/drawing/2014/main" id="{69DB95E9-90CA-042E-CC2E-A6FB21AA8BEF}"/>
              </a:ext>
            </a:extLst>
          </p:cNvPr>
          <p:cNvSpPr>
            <a:spLocks noGrp="1"/>
          </p:cNvSpPr>
          <p:nvPr>
            <p:ph idx="1"/>
          </p:nvPr>
        </p:nvSpPr>
        <p:spPr>
          <a:xfrm>
            <a:off x="164626" y="1144030"/>
            <a:ext cx="6570544" cy="3774281"/>
          </a:xfrm>
        </p:spPr>
        <p:txBody>
          <a:bodyPr>
            <a:normAutofit/>
          </a:bodyPr>
          <a:lstStyle/>
          <a:p>
            <a:r>
              <a:rPr lang="en-US" dirty="0"/>
              <a:t>Mutations add genetic variation to a population randomly</a:t>
            </a:r>
          </a:p>
          <a:p>
            <a:pPr lvl="1"/>
            <a:r>
              <a:rPr lang="en-US" dirty="0"/>
              <a:t>Only source of new genes</a:t>
            </a:r>
          </a:p>
          <a:p>
            <a:r>
              <a:rPr lang="en-US" b="1" dirty="0">
                <a:solidFill>
                  <a:schemeClr val="accent2">
                    <a:lumMod val="50000"/>
                  </a:schemeClr>
                </a:solidFill>
              </a:rPr>
              <a:t>Gene flow </a:t>
            </a:r>
            <a:r>
              <a:rPr lang="en-US" dirty="0"/>
              <a:t>– occurs when a population loses or gains alleles by genetic subtractions or additions to the population - nonselective</a:t>
            </a:r>
            <a:endParaRPr lang="en-US" sz="1725" dirty="0"/>
          </a:p>
          <a:p>
            <a:pPr lvl="1"/>
            <a:r>
              <a:rPr lang="en-US" dirty="0"/>
              <a:t>Reduces genetic differences between populations</a:t>
            </a:r>
          </a:p>
          <a:p>
            <a:r>
              <a:rPr lang="en-US" b="1" dirty="0">
                <a:solidFill>
                  <a:schemeClr val="accent2">
                    <a:lumMod val="50000"/>
                  </a:schemeClr>
                </a:solidFill>
              </a:rPr>
              <a:t>Sexual selection </a:t>
            </a:r>
            <a:r>
              <a:rPr lang="en-US" dirty="0"/>
              <a:t>– individuals with certain characteristics are more likely than others to obtain mates </a:t>
            </a:r>
          </a:p>
          <a:p>
            <a:pPr lvl="1"/>
            <a:r>
              <a:rPr lang="en-US" b="1" dirty="0">
                <a:solidFill>
                  <a:schemeClr val="accent2">
                    <a:lumMod val="50000"/>
                  </a:schemeClr>
                </a:solidFill>
              </a:rPr>
              <a:t>Sexual dimorphism </a:t>
            </a:r>
            <a:r>
              <a:rPr lang="en-US" dirty="0"/>
              <a:t>– variation of secondary sexual traits, more than just sex of the individual (size, color, behavior)</a:t>
            </a:r>
          </a:p>
          <a:p>
            <a:endParaRPr lang="en-US" sz="2025" dirty="0"/>
          </a:p>
          <a:p>
            <a:endParaRPr lang="en-US" sz="2025" dirty="0"/>
          </a:p>
          <a:p>
            <a:endParaRPr lang="en-US" dirty="0"/>
          </a:p>
        </p:txBody>
      </p:sp>
      <p:pic>
        <p:nvPicPr>
          <p:cNvPr id="5" name="Picture 2" descr="9.2 Sexual Selection – Introduction to Evolution &amp; Human Behavior">
            <a:extLst>
              <a:ext uri="{FF2B5EF4-FFF2-40B4-BE49-F238E27FC236}">
                <a16:creationId xmlns:a16="http://schemas.microsoft.com/office/drawing/2014/main" id="{A0560318-A0B8-16AD-E67C-DCDFF07EA9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7639" y="1073260"/>
            <a:ext cx="2401735" cy="17941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2ACEB3B-61B9-C6EA-F1C2-79BA40CF6F4B}"/>
              </a:ext>
            </a:extLst>
          </p:cNvPr>
          <p:cNvPicPr>
            <a:picLocks noChangeAspect="1"/>
          </p:cNvPicPr>
          <p:nvPr/>
        </p:nvPicPr>
        <p:blipFill>
          <a:blip r:embed="rId3"/>
          <a:stretch>
            <a:fillRect/>
          </a:stretch>
        </p:blipFill>
        <p:spPr>
          <a:xfrm>
            <a:off x="6509490" y="3186752"/>
            <a:ext cx="2627416" cy="812718"/>
          </a:xfrm>
          <a:prstGeom prst="rect">
            <a:avLst/>
          </a:prstGeom>
        </p:spPr>
      </p:pic>
    </p:spTree>
    <p:extLst>
      <p:ext uri="{BB962C8B-B14F-4D97-AF65-F5344CB8AC3E}">
        <p14:creationId xmlns:p14="http://schemas.microsoft.com/office/powerpoint/2010/main" val="1695986163"/>
      </p:ext>
    </p:extLst>
  </p:cSld>
  <p:clrMapOvr>
    <a:masterClrMapping/>
  </p:clrMapOvr>
  <mc:AlternateContent xmlns:mc="http://schemas.openxmlformats.org/markup-compatibility/2006" xmlns:p14="http://schemas.microsoft.com/office/powerpoint/2010/main">
    <mc:Choice Requires="p14">
      <p:transition spd="slow" p14:dur="2000" advTm="124859"/>
    </mc:Choice>
    <mc:Fallback xmlns="">
      <p:transition spd="slow" advTm="12485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C3E25-C9B2-D91C-FCE2-8A493C2697B7}"/>
              </a:ext>
            </a:extLst>
          </p:cNvPr>
          <p:cNvSpPr>
            <a:spLocks noGrp="1"/>
          </p:cNvSpPr>
          <p:nvPr>
            <p:ph type="title"/>
          </p:nvPr>
        </p:nvSpPr>
        <p:spPr>
          <a:xfrm>
            <a:off x="628650" y="273844"/>
            <a:ext cx="8351576" cy="994172"/>
          </a:xfrm>
        </p:spPr>
        <p:txBody>
          <a:bodyPr>
            <a:noAutofit/>
          </a:bodyPr>
          <a:lstStyle/>
          <a:p>
            <a:r>
              <a:rPr lang="en-US" dirty="0"/>
              <a:t>Other Sources of Evolution: Genetic Drift (7.4)</a:t>
            </a:r>
          </a:p>
        </p:txBody>
      </p:sp>
      <p:sp>
        <p:nvSpPr>
          <p:cNvPr id="3" name="Text Placeholder 2">
            <a:extLst>
              <a:ext uri="{FF2B5EF4-FFF2-40B4-BE49-F238E27FC236}">
                <a16:creationId xmlns:a16="http://schemas.microsoft.com/office/drawing/2014/main" id="{7859AE98-C331-40AA-F5D7-0F1F4364C29D}"/>
              </a:ext>
            </a:extLst>
          </p:cNvPr>
          <p:cNvSpPr>
            <a:spLocks noGrp="1"/>
          </p:cNvSpPr>
          <p:nvPr>
            <p:ph type="body" idx="1"/>
          </p:nvPr>
        </p:nvSpPr>
        <p:spPr>
          <a:xfrm>
            <a:off x="628650" y="1374237"/>
            <a:ext cx="4857750" cy="3836614"/>
          </a:xfrm>
        </p:spPr>
        <p:txBody>
          <a:bodyPr>
            <a:normAutofit/>
          </a:bodyPr>
          <a:lstStyle/>
          <a:p>
            <a:r>
              <a:rPr lang="en-US" sz="1950" b="1" dirty="0">
                <a:solidFill>
                  <a:schemeClr val="accent2">
                    <a:lumMod val="50000"/>
                  </a:schemeClr>
                </a:solidFill>
              </a:rPr>
              <a:t>Genetic drift </a:t>
            </a:r>
            <a:r>
              <a:rPr lang="en-US" sz="1950" dirty="0"/>
              <a:t>– the unpredictable fluctuation in allele frequencies from one generation to the next - nonselective</a:t>
            </a:r>
          </a:p>
          <a:p>
            <a:pPr lvl="1"/>
            <a:r>
              <a:rPr lang="en-US" sz="1725" dirty="0"/>
              <a:t>Happens more often in smaller population</a:t>
            </a:r>
          </a:p>
          <a:p>
            <a:pPr lvl="1"/>
            <a:r>
              <a:rPr lang="en-US" sz="1725" dirty="0"/>
              <a:t>Can lower genetic diversity </a:t>
            </a:r>
          </a:p>
          <a:p>
            <a:r>
              <a:rPr lang="en-US" sz="1950" b="1" dirty="0">
                <a:solidFill>
                  <a:schemeClr val="accent2">
                    <a:lumMod val="50000"/>
                  </a:schemeClr>
                </a:solidFill>
              </a:rPr>
              <a:t>Founder effect </a:t>
            </a:r>
            <a:r>
              <a:rPr lang="en-US" sz="1950" dirty="0"/>
              <a:t>– a few individuals become isolated from a larger population and establish a new population</a:t>
            </a:r>
          </a:p>
          <a:p>
            <a:r>
              <a:rPr lang="en-US" sz="1950" b="1" dirty="0">
                <a:solidFill>
                  <a:schemeClr val="accent2">
                    <a:lumMod val="50000"/>
                  </a:schemeClr>
                </a:solidFill>
              </a:rPr>
              <a:t>Bottleneck effect </a:t>
            </a:r>
            <a:r>
              <a:rPr lang="en-US" sz="1950" dirty="0"/>
              <a:t>– a sudden change in environment drastically reduces the size of a population</a:t>
            </a:r>
          </a:p>
        </p:txBody>
      </p:sp>
      <p:pic>
        <p:nvPicPr>
          <p:cNvPr id="3074" name="Picture 2" descr="Founder Effect: Definition, Examples, Significances">
            <a:extLst>
              <a:ext uri="{FF2B5EF4-FFF2-40B4-BE49-F238E27FC236}">
                <a16:creationId xmlns:a16="http://schemas.microsoft.com/office/drawing/2014/main" id="{2DD213C4-0853-26C8-52DC-71700B2659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3945" y="1019955"/>
            <a:ext cx="3002507" cy="157226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hat is the Bottleneck Effect? — Definition &amp; Examples - Expii">
            <a:extLst>
              <a:ext uri="{FF2B5EF4-FFF2-40B4-BE49-F238E27FC236}">
                <a16:creationId xmlns:a16="http://schemas.microsoft.com/office/drawing/2014/main" id="{8C113A08-B30B-6B6E-A326-AABCD95044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3945" y="2759450"/>
            <a:ext cx="3166281" cy="1602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410167"/>
      </p:ext>
    </p:extLst>
  </p:cSld>
  <p:clrMapOvr>
    <a:masterClrMapping/>
  </p:clrMapOvr>
  <mc:AlternateContent xmlns:mc="http://schemas.openxmlformats.org/markup-compatibility/2006" xmlns:p14="http://schemas.microsoft.com/office/powerpoint/2010/main">
    <mc:Choice Requires="p14">
      <p:transition spd="slow" p14:dur="2000" advTm="100770"/>
    </mc:Choice>
    <mc:Fallback xmlns="">
      <p:transition spd="slow" advTm="100770"/>
    </mc:Fallback>
  </mc:AlternateContent>
</p:sld>
</file>

<file path=ppt/theme/theme1.xml><?xml version="1.0" encoding="utf-8"?>
<a:theme xmlns:a="http://schemas.openxmlformats.org/drawingml/2006/main" name="FunkyShapesVTI">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AP Study Font">
      <a:majorFont>
        <a:latin typeface="Kalam Bold"/>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VTI" id="{A7F40C41-3FB2-45B0-B0D6-DFB7FDD9B7AD}" vid="{C49381A0-09CD-46EE-B141-E2CDD87ABF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 Bio Unit 6 Review</Template>
  <TotalTime>923</TotalTime>
  <Words>2176</Words>
  <Application>Microsoft Office PowerPoint</Application>
  <PresentationFormat>On-screen Show (16:9)</PresentationFormat>
  <Paragraphs>215</Paragraphs>
  <Slides>24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Cambria</vt:lpstr>
      <vt:lpstr>Fredericka the Great</vt:lpstr>
      <vt:lpstr>Kalam</vt:lpstr>
      <vt:lpstr>Kalam Bold</vt:lpstr>
      <vt:lpstr>FunkyShapesVTI</vt:lpstr>
      <vt:lpstr>AP Bio</vt:lpstr>
      <vt:lpstr>Unit 7: What You Need To Know</vt:lpstr>
      <vt:lpstr>Evolution and Darwin (7.1)</vt:lpstr>
      <vt:lpstr>Natural Selection (7.1, 7.2)</vt:lpstr>
      <vt:lpstr>Fitness and Genetic Variation (7.2, 7.11)</vt:lpstr>
      <vt:lpstr>Artificial Selection (7.3)</vt:lpstr>
      <vt:lpstr>Population Distribution (7.4)</vt:lpstr>
      <vt:lpstr>Other Sources of Evolution (7.4)</vt:lpstr>
      <vt:lpstr>Other Sources of Evolution: Genetic Drift (7.4)</vt:lpstr>
      <vt:lpstr>Conditions for Hardy-Weinberg (7.5)</vt:lpstr>
      <vt:lpstr>Hardy-Weinberg Practice (7.5)</vt:lpstr>
      <vt:lpstr>Evidence for Evolution I (7.6)</vt:lpstr>
      <vt:lpstr>Evidence for Evolution II: Homology and Convergent Evolution (7.6)</vt:lpstr>
      <vt:lpstr>Evidence for Common Ancestry (7.7)</vt:lpstr>
      <vt:lpstr>Evidence for Continuing Evolution (7.8)</vt:lpstr>
      <vt:lpstr>Introduction to Phylogeny (7.9)</vt:lpstr>
      <vt:lpstr>Phylogenetic Tree Practice (7.9)</vt:lpstr>
      <vt:lpstr>Cladograms (7.9)</vt:lpstr>
      <vt:lpstr>Reproductive Barriers (7.10)</vt:lpstr>
      <vt:lpstr>Types of Speciation (7.10)</vt:lpstr>
      <vt:lpstr>Rates of Evolution and Speciation (7.10)</vt:lpstr>
      <vt:lpstr>Genetic Variation and Extinction (7.11)</vt:lpstr>
      <vt:lpstr>The Origins of Life (7.12)</vt:lpstr>
      <vt:lpstr>RNA World Hypothesis (7.12)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Karpoukhin</dc:creator>
  <cp:lastModifiedBy>Zohar Brand</cp:lastModifiedBy>
  <cp:revision>27</cp:revision>
  <dcterms:created xsi:type="dcterms:W3CDTF">2025-08-02T04:37:20Z</dcterms:created>
  <dcterms:modified xsi:type="dcterms:W3CDTF">2025-08-17T00:55:44Z</dcterms:modified>
</cp:coreProperties>
</file>