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4" r:id="rId4"/>
    <p:sldId id="275" r:id="rId5"/>
    <p:sldId id="276" r:id="rId6"/>
    <p:sldId id="277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7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7.12: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Origins of Life on Earth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0"/>
    </mc:Choice>
    <mc:Fallback xmlns="">
      <p:transition spd="slow" advTm="9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6F4C7-3C5F-F42A-C59F-464E1EEB3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83" y="445704"/>
            <a:ext cx="6229629" cy="6047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002D7-3BAF-AD54-6808-1469568A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" y="2751650"/>
            <a:ext cx="2484063" cy="1933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6"/>
    </mc:Choice>
    <mc:Fallback xmlns="">
      <p:transition spd="slow" advTm="177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7273-0A6A-B03A-21DB-F7CB42D5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Origins of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BF9EB-CF5D-FA95-5A30-5674797E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82" y="1787338"/>
            <a:ext cx="7427259" cy="4705537"/>
          </a:xfrm>
        </p:spPr>
        <p:txBody>
          <a:bodyPr>
            <a:normAutofit/>
          </a:bodyPr>
          <a:lstStyle/>
          <a:p>
            <a:r>
              <a:rPr lang="en-US" sz="2600" dirty="0"/>
              <a:t>Earth formed approximately 4.6 billion years ago, the environment was too hostile for life 3.9 billion years ago, and life first appeared 3.5 billion years ago – appearance of water (prokaryotes) </a:t>
            </a:r>
          </a:p>
          <a:p>
            <a:pPr lvl="1"/>
            <a:r>
              <a:rPr lang="en-US" sz="2300" dirty="0"/>
              <a:t>Evidence using geological data (dating of the fossil record) –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radiometric dating </a:t>
            </a:r>
            <a:r>
              <a:rPr lang="en-US" sz="2300" dirty="0"/>
              <a:t>– uses the rate of decay of radioactive isotopes to determine age of rocks</a:t>
            </a:r>
          </a:p>
          <a:p>
            <a:pPr lvl="1"/>
            <a:r>
              <a:rPr lang="en-US" sz="2300" dirty="0"/>
              <a:t>Oxygen accumulation 2.7 billion years ago through photosynthesis  allowed for respiration, and eukaryotes appeared 2.1 billion years ago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D0DAC-EA89-E558-8FEB-5EF5C4EF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047" y="2195343"/>
            <a:ext cx="3384736" cy="21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66"/>
    </mc:Choice>
    <mc:Fallback xmlns="">
      <p:transition spd="slow" advTm="6656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1A24-71C8-22CA-D712-B052F9DC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Models for the Origins of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B470E-87F6-6C4D-D818-D6F98472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966"/>
            <a:ext cx="6247279" cy="507719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Oparin-Haldane Hypothesis </a:t>
            </a:r>
            <a:r>
              <a:rPr lang="en-US" sz="2600" dirty="0"/>
              <a:t>– inorganic compounds, energized by lightning or UV radiation, developed organic compounds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Urey-Miller Experiment </a:t>
            </a:r>
            <a:r>
              <a:rPr lang="en-US" sz="2300" dirty="0"/>
              <a:t>– showed that macromolecules can be formed from inorganic compounds, but different atmospheric conditions</a:t>
            </a:r>
          </a:p>
          <a:p>
            <a:pPr lvl="1"/>
            <a:r>
              <a:rPr lang="en-US" sz="2300" dirty="0"/>
              <a:t>CHONP rule</a:t>
            </a:r>
          </a:p>
          <a:p>
            <a:pPr lvl="1"/>
            <a:r>
              <a:rPr lang="en-US" sz="2300" dirty="0"/>
              <a:t>Atmosphere had a lot of energy, little oxygen – reducing environment</a:t>
            </a:r>
          </a:p>
          <a:p>
            <a:r>
              <a:rPr lang="en-US" sz="2600" dirty="0"/>
              <a:t>Meteorites may have transported organic compounds</a:t>
            </a:r>
          </a:p>
          <a:p>
            <a:endParaRPr lang="en-US" sz="2600" dirty="0"/>
          </a:p>
        </p:txBody>
      </p:sp>
      <p:pic>
        <p:nvPicPr>
          <p:cNvPr id="2050" name="Picture 2" descr="Hypotheses about the origins of life (article) | Khan Academy">
            <a:extLst>
              <a:ext uri="{FF2B5EF4-FFF2-40B4-BE49-F238E27FC236}">
                <a16:creationId xmlns:a16="http://schemas.microsoft.com/office/drawing/2014/main" id="{88EFF16D-5349-C77C-B233-CFB68680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97" y="1595718"/>
            <a:ext cx="4426463" cy="35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29"/>
    </mc:Choice>
    <mc:Fallback xmlns="">
      <p:transition spd="slow" advTm="1050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8E93-4A46-0173-AD83-C619A861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Life Arose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78E11-4ECA-9EC4-1BD7-E5038016C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Experiments suggest spontaneous creation of polymers from monomers </a:t>
            </a:r>
          </a:p>
          <a:p>
            <a:r>
              <a:rPr lang="en-US" sz="2600" dirty="0"/>
              <a:t>Inorganic molecules -&gt; organic monomers -&gt; organic polymers -&gt;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Protocells</a:t>
            </a:r>
            <a:r>
              <a:rPr lang="en-US" sz="2600" dirty="0"/>
              <a:t> (membrane – differing internal and external environments) -&gt; self replication</a:t>
            </a:r>
          </a:p>
          <a:p>
            <a:endParaRPr lang="en-US" sz="2600" dirty="0"/>
          </a:p>
        </p:txBody>
      </p:sp>
      <p:pic>
        <p:nvPicPr>
          <p:cNvPr id="3074" name="Picture 2" descr="Exploring Life's Origins: Protocells">
            <a:extLst>
              <a:ext uri="{FF2B5EF4-FFF2-40B4-BE49-F238E27FC236}">
                <a16:creationId xmlns:a16="http://schemas.microsoft.com/office/drawing/2014/main" id="{AFECC0B6-C007-0A92-E9E7-4B1061D2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47" y="3727076"/>
            <a:ext cx="2960594" cy="29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0"/>
    </mc:Choice>
    <mc:Fallback xmlns="">
      <p:transition spd="slow" advTm="462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4C5B-AEF9-E964-A56A-9D88F55A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RNA World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C06CD-E932-DC49-0C93-595E0019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638862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RNA World Hypothesis </a:t>
            </a:r>
            <a:r>
              <a:rPr lang="en-US" sz="2600" dirty="0"/>
              <a:t>– RNA could have been earliest genetic material – catalyzes protein synthesis</a:t>
            </a:r>
          </a:p>
          <a:p>
            <a:pPr lvl="1"/>
            <a:r>
              <a:rPr lang="en-US" sz="2300" dirty="0"/>
              <a:t>Genetic continuity assured by RNA replication –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ribozymes </a:t>
            </a:r>
            <a:r>
              <a:rPr lang="en-US" sz="2300" dirty="0">
                <a:solidFill>
                  <a:schemeClr val="tx1"/>
                </a:solidFill>
              </a:rPr>
              <a:t>(RNA catalysts) </a:t>
            </a:r>
            <a:r>
              <a:rPr lang="en-US" sz="2300" dirty="0"/>
              <a:t>allow for RNA self replication</a:t>
            </a:r>
          </a:p>
          <a:p>
            <a:pPr lvl="1"/>
            <a:r>
              <a:rPr lang="en-US" sz="2300" dirty="0"/>
              <a:t>No protein enzymes used</a:t>
            </a:r>
          </a:p>
          <a:p>
            <a:endParaRPr lang="en-US" sz="2600" dirty="0"/>
          </a:p>
        </p:txBody>
      </p:sp>
      <p:pic>
        <p:nvPicPr>
          <p:cNvPr id="4098" name="Picture 2" descr="RNA World Hypothesis | BioNinja">
            <a:extLst>
              <a:ext uri="{FF2B5EF4-FFF2-40B4-BE49-F238E27FC236}">
                <a16:creationId xmlns:a16="http://schemas.microsoft.com/office/drawing/2014/main" id="{A4841D8A-25FC-C70A-9B65-D04549C34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2" y="1559858"/>
            <a:ext cx="5262779" cy="4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16"/>
    </mc:Choice>
    <mc:Fallback xmlns="">
      <p:transition spd="slow" advTm="726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Origins of Life on Earth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Urey-Miller experiment and models for organic compound creation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Protocells and how life arose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RNA World Hypothesis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89"/>
    </mc:Choice>
    <mc:Fallback xmlns="">
      <p:transition spd="slow" advTm="31689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7.11</Template>
  <TotalTime>1078</TotalTime>
  <Words>253</Words>
  <Application>Microsoft Office PowerPoint</Application>
  <PresentationFormat>Widescreen</PresentationFormat>
  <Paragraphs>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The Origins of Life</vt:lpstr>
      <vt:lpstr>Models for the Origins of Life</vt:lpstr>
      <vt:lpstr>How Life Arose</vt:lpstr>
      <vt:lpstr>RNA World Hypothesis</vt:lpstr>
      <vt:lpstr>Origins of Life on Earth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10</cp:revision>
  <dcterms:created xsi:type="dcterms:W3CDTF">2025-07-30T23:30:17Z</dcterms:created>
  <dcterms:modified xsi:type="dcterms:W3CDTF">2025-08-15T05:18:31Z</dcterms:modified>
</cp:coreProperties>
</file>