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268" r:id="rId3"/>
    <p:sldId id="274" r:id="rId4"/>
    <p:sldId id="275" r:id="rId5"/>
    <p:sldId id="276" r:id="rId6"/>
    <p:sldId id="277" r:id="rId7"/>
    <p:sldId id="278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61290" autoAdjust="0"/>
  </p:normalViewPr>
  <p:slideViewPr>
    <p:cSldViewPr snapToGrid="0">
      <p:cViewPr>
        <p:scale>
          <a:sx n="90" d="100"/>
          <a:sy n="90" d="100"/>
        </p:scale>
        <p:origin x="398" y="-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3C261-7DC1-42C5-8EB8-E9FA3CD189A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6D141-2D46-438D-BECE-9D925A61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4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c8773d8918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9" name="Google Shape;469;g2c8773d8918_4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0" name="Google Shape;470;g2c8773d8918_4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2c8773d8918_4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7" name="Google Shape;497;g2c8773d8918_4_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98" name="Google Shape;498;g2c8773d8918_4_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Bacteria reproduce quickly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E6D141-2D46-438D-BECE-9D925A61BB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58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2c8773d8918_4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8" name="Google Shape;538;g2c8773d8918_4_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9" name="Google Shape;539;g2c8773d8918_4_6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Kalam"/>
              <a:buNone/>
              <a:defRPr sz="6000" b="1" cap="none">
                <a:latin typeface="Kalam"/>
                <a:ea typeface="Kalam"/>
                <a:cs typeface="Kalam"/>
                <a:sym typeface="Kala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10" name="Google Shape;210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cap="none"/>
            </a:lvl1pPr>
            <a:lvl2pPr lvl="1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/>
            </a:lvl3pPr>
            <a:lvl4pPr lvl="3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grpSp>
        <p:nvGrpSpPr>
          <p:cNvPr id="211" name="Google Shape;211;p26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12" name="Google Shape;212;p26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3" name="Google Shape;213;p26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4" name="Google Shape;214;p26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5" name="Google Shape;215;p26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6" name="Google Shape;216;p26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17" name="Google Shape;217;p2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2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20" name="Google Shape;220;p26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5984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0" name="Google Shape;330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9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31" name="Google Shape;331;p35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32" name="Google Shape;332;p35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3" name="Google Shape;333;p35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4" name="Google Shape;334;p35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5" name="Google Shape;335;p35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6" name="Google Shape;336;p35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37" name="Google Shape;337;p3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3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39" name="Google Shape;339;p3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40" name="Google Shape;340;p35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92763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9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3" name="Google Shape;343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9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44" name="Google Shape;344;p36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45" name="Google Shape;345;p36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6" name="Google Shape;346;p36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7" name="Google Shape;347;p36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8" name="Google Shape;348;p36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9" name="Google Shape;349;p36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50" name="Google Shape;350;p3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3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2" name="Google Shape;352;p3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53" name="Google Shape;353;p36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118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3" name="Google Shape;223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4" name="Google Shape;224;p27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25" name="Google Shape;225;p27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6" name="Google Shape;226;p27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7" name="Google Shape;227;p27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8" name="Google Shape;228;p27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9" name="Google Shape;229;p27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30" name="Google Shape;230;p2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2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33" name="Google Shape;233;p27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509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Kalam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6" name="Google Shape;236;p28"/>
          <p:cNvSpPr txBox="1"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2400">
                <a:solidFill>
                  <a:srgbClr val="888888"/>
                </a:solidFill>
              </a:defRPr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2000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7" name="Google Shape;237;p28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38" name="Google Shape;238;p28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43" name="Google Shape;243;p28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2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46" name="Google Shape;246;p28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605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51" name="Google Shape;251;p29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52" name="Google Shape;252;p29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3" name="Google Shape;253;p29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4" name="Google Shape;254;p29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5" name="Google Shape;255;p29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6" name="Google Shape;256;p29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57" name="Google Shape;257;p2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8" name="Google Shape;258;p2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2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60" name="Google Shape;260;p29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0063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3" name="Google Shape;263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4" name="Google Shape;264;p3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5" name="Google Shape;265;p30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6" name="Google Shape;266;p30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67" name="Google Shape;267;p30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68" name="Google Shape;268;p30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9" name="Google Shape;269;p30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0" name="Google Shape;270;p30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1" name="Google Shape;271;p30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2" name="Google Shape;272;p30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73" name="Google Shape;273;p3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3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3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76" name="Google Shape;276;p30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6720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79" name="Google Shape;279;p31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80" name="Google Shape;280;p31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1" name="Google Shape;281;p31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2" name="Google Shape;282;p31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3" name="Google Shape;283;p31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4" name="Google Shape;284;p31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85" name="Google Shape;285;p3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6" name="Google Shape;286;p3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3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88" name="Google Shape;288;p31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8382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0" name="Google Shape;290;p32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91" name="Google Shape;291;p32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2" name="Google Shape;292;p32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3" name="Google Shape;293;p32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4" name="Google Shape;294;p32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5" name="Google Shape;295;p32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96" name="Google Shape;296;p3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3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98" name="Google Shape;298;p3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99" name="Google Shape;299;p32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58370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Kalam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2" name="Google Shape;302;p33"/>
          <p:cNvSpPr txBox="1">
            <a:spLocks noGrp="1"/>
          </p:cNvSpPr>
          <p:nvPr>
            <p:ph type="body"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507987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1219170" lvl="1" indent="-482588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2pPr>
            <a:lvl3pPr marL="1828754" lvl="2" indent="-4571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2438339" lvl="3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4pPr>
            <a:lvl5pPr marL="3047924" lvl="4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5pPr>
            <a:lvl6pPr marL="3657509" lvl="5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6pPr>
            <a:lvl7pPr marL="4267093" lvl="6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7pPr>
            <a:lvl8pPr marL="4876678" lvl="7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8pPr>
            <a:lvl9pPr marL="5486263" lvl="8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3" name="Google Shape;303;p33"/>
          <p:cNvSpPr txBox="1">
            <a:spLocks noGrp="1"/>
          </p:cNvSpPr>
          <p:nvPr>
            <p:ph type="body" idx="2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04" name="Google Shape;304;p33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05" name="Google Shape;305;p33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6" name="Google Shape;306;p33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7" name="Google Shape;307;p33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8" name="Google Shape;308;p33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9" name="Google Shape;309;p33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10" name="Google Shape;310;p33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1" name="Google Shape;311;p3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3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13" name="Google Shape;313;p33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71942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Kalam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6" name="Google Shape;316;p34"/>
          <p:cNvSpPr>
            <a:spLocks noGrp="1"/>
          </p:cNvSpPr>
          <p:nvPr>
            <p:ph type="pic" idx="2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17" name="Google Shape;317;p34"/>
          <p:cNvSpPr txBox="1">
            <a:spLocks noGrp="1"/>
          </p:cNvSpPr>
          <p:nvPr>
            <p:ph type="body" idx="1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18" name="Google Shape;318;p34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19" name="Google Shape;319;p34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0" name="Google Shape;320;p34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1" name="Google Shape;321;p34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2" name="Google Shape;322;p34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3" name="Google Shape;323;p34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24" name="Google Shape;324;p3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34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3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27" name="Google Shape;327;p34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3636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alam"/>
              <a:buNone/>
              <a:defRPr sz="3300" b="1" i="0" u="none" strike="noStrike" cap="none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04" name="Google Shape;204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5" name="Google Shape;205;p2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6" name="Google Shape;206;p2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7" name="Google Shape;207;p2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7997852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4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3" name="Google Shape;473;p48"/>
          <p:cNvSpPr/>
          <p:nvPr/>
        </p:nvSpPr>
        <p:spPr>
          <a:xfrm>
            <a:off x="1656624" y="901770"/>
            <a:ext cx="4970256" cy="3855397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4" name="Google Shape;474;p48"/>
          <p:cNvSpPr/>
          <p:nvPr/>
        </p:nvSpPr>
        <p:spPr>
          <a:xfrm>
            <a:off x="1656624" y="901770"/>
            <a:ext cx="4970256" cy="3855397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5" name="Google Shape;475;p48"/>
          <p:cNvSpPr/>
          <p:nvPr/>
        </p:nvSpPr>
        <p:spPr>
          <a:xfrm>
            <a:off x="1" y="1"/>
            <a:ext cx="3871489" cy="4096327"/>
          </a:xfrm>
          <a:custGeom>
            <a:avLst/>
            <a:gdLst/>
            <a:ahLst/>
            <a:cxnLst/>
            <a:rect l="l" t="t" r="r" b="b"/>
            <a:pathLst>
              <a:path w="3871489" h="4096327" extrusionOk="0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80BD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6" name="Google Shape;476;p48"/>
          <p:cNvSpPr/>
          <p:nvPr/>
        </p:nvSpPr>
        <p:spPr>
          <a:xfrm>
            <a:off x="1" y="1"/>
            <a:ext cx="3871489" cy="4096327"/>
          </a:xfrm>
          <a:custGeom>
            <a:avLst/>
            <a:gdLst/>
            <a:ahLst/>
            <a:cxnLst/>
            <a:rect l="l" t="t" r="r" b="b"/>
            <a:pathLst>
              <a:path w="3871489" h="4096327" extrusionOk="0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80BD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7" name="Google Shape;477;p48"/>
          <p:cNvSpPr/>
          <p:nvPr/>
        </p:nvSpPr>
        <p:spPr>
          <a:xfrm>
            <a:off x="0" y="1396899"/>
            <a:ext cx="1861853" cy="277779"/>
          </a:xfrm>
          <a:custGeom>
            <a:avLst/>
            <a:gdLst/>
            <a:ahLst/>
            <a:cxnLst/>
            <a:rect l="l" t="t" r="r" b="b"/>
            <a:pathLst>
              <a:path w="1861854" h="277779" extrusionOk="0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8" name="Google Shape;478;p48"/>
          <p:cNvSpPr/>
          <p:nvPr/>
        </p:nvSpPr>
        <p:spPr>
          <a:xfrm>
            <a:off x="0" y="1836633"/>
            <a:ext cx="1861853" cy="277779"/>
          </a:xfrm>
          <a:custGeom>
            <a:avLst/>
            <a:gdLst/>
            <a:ahLst/>
            <a:cxnLst/>
            <a:rect l="l" t="t" r="r" b="b"/>
            <a:pathLst>
              <a:path w="1861854" h="277779" extrusionOk="0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9" name="Google Shape;479;p48"/>
          <p:cNvSpPr/>
          <p:nvPr/>
        </p:nvSpPr>
        <p:spPr>
          <a:xfrm>
            <a:off x="1549229" y="798987"/>
            <a:ext cx="4970256" cy="385539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0" name="Google Shape;480;p48"/>
          <p:cNvSpPr txBox="1">
            <a:spLocks noGrp="1"/>
          </p:cNvSpPr>
          <p:nvPr>
            <p:ph type="ctrTitle"/>
          </p:nvPr>
        </p:nvSpPr>
        <p:spPr>
          <a:xfrm>
            <a:off x="2044968" y="982020"/>
            <a:ext cx="4108560" cy="164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b" anchorCtr="0">
            <a:normAutofit/>
          </a:bodyPr>
          <a:lstStyle/>
          <a:p>
            <a:pPr>
              <a:buClr>
                <a:srgbClr val="CC4125"/>
              </a:buClr>
              <a:buSzPts val="5400"/>
            </a:pPr>
            <a:r>
              <a:rPr lang="en" sz="7200" dirty="0">
                <a:solidFill>
                  <a:srgbClr val="CC4125"/>
                </a:solidFill>
                <a:latin typeface="Fredericka the Great"/>
                <a:ea typeface="Fredericka the Great"/>
                <a:cs typeface="Fredericka the Great"/>
                <a:sym typeface="Fredericka the Great"/>
              </a:rPr>
              <a:t>AP BIO</a:t>
            </a:r>
            <a:endParaRPr sz="1467" dirty="0"/>
          </a:p>
        </p:txBody>
      </p:sp>
      <p:sp>
        <p:nvSpPr>
          <p:cNvPr id="481" name="Google Shape;481;p48"/>
          <p:cNvSpPr txBox="1">
            <a:spLocks noGrp="1"/>
          </p:cNvSpPr>
          <p:nvPr>
            <p:ph type="subTitle" idx="1"/>
          </p:nvPr>
        </p:nvSpPr>
        <p:spPr>
          <a:xfrm>
            <a:off x="1824219" y="2703377"/>
            <a:ext cx="4550059" cy="164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Clr>
                <a:srgbClr val="134F5C"/>
              </a:buClr>
              <a:buSzPts val="3900"/>
            </a:pPr>
            <a:r>
              <a:rPr lang="en" sz="5200" b="1" dirty="0">
                <a:solidFill>
                  <a:srgbClr val="134F5C"/>
                </a:solidFill>
                <a:latin typeface="Kalam"/>
                <a:ea typeface="Kalam"/>
                <a:cs typeface="Kalam"/>
                <a:sym typeface="Kalam"/>
              </a:rPr>
              <a:t>TOPIC 7.6: Evidence of Evolution</a:t>
            </a:r>
          </a:p>
        </p:txBody>
      </p:sp>
      <p:sp>
        <p:nvSpPr>
          <p:cNvPr id="482" name="Google Shape;482;p48"/>
          <p:cNvSpPr/>
          <p:nvPr/>
        </p:nvSpPr>
        <p:spPr>
          <a:xfrm>
            <a:off x="1366115" y="3453762"/>
            <a:ext cx="319941" cy="319941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3" name="Google Shape;483;p48"/>
          <p:cNvSpPr/>
          <p:nvPr/>
        </p:nvSpPr>
        <p:spPr>
          <a:xfrm>
            <a:off x="1366115" y="3453762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484" name="Google Shape;484;p48" descr="Green patterned leaves"/>
          <p:cNvPicPr preferRelativeResize="0"/>
          <p:nvPr/>
        </p:nvPicPr>
        <p:blipFill rotWithShape="1">
          <a:blip r:embed="rId3">
            <a:alphaModFix/>
          </a:blip>
          <a:srcRect t="18158" r="1" b="15675"/>
          <a:stretch/>
        </p:blipFill>
        <p:spPr>
          <a:xfrm>
            <a:off x="6942470" y="1796564"/>
            <a:ext cx="4943409" cy="2170137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48"/>
          <p:cNvSpPr/>
          <p:nvPr/>
        </p:nvSpPr>
        <p:spPr>
          <a:xfrm>
            <a:off x="8068715" y="982020"/>
            <a:ext cx="622472" cy="622472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6" name="Google Shape;486;p48"/>
          <p:cNvSpPr/>
          <p:nvPr/>
        </p:nvSpPr>
        <p:spPr>
          <a:xfrm>
            <a:off x="8068715" y="982020"/>
            <a:ext cx="622472" cy="622472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7" name="Google Shape;487;p48"/>
          <p:cNvSpPr/>
          <p:nvPr/>
        </p:nvSpPr>
        <p:spPr>
          <a:xfrm>
            <a:off x="9983019" y="4738592"/>
            <a:ext cx="2208981" cy="2119409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8" name="Google Shape;488;p48"/>
          <p:cNvSpPr/>
          <p:nvPr/>
        </p:nvSpPr>
        <p:spPr>
          <a:xfrm>
            <a:off x="9983019" y="4738592"/>
            <a:ext cx="2208981" cy="2119409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489" name="Google Shape;489;p48"/>
          <p:cNvGrpSpPr/>
          <p:nvPr/>
        </p:nvGrpSpPr>
        <p:grpSpPr>
          <a:xfrm>
            <a:off x="10343488" y="5662438"/>
            <a:ext cx="1054465" cy="469689"/>
            <a:chOff x="9841624" y="4115729"/>
            <a:chExt cx="602169" cy="268223"/>
          </a:xfrm>
        </p:grpSpPr>
        <p:sp>
          <p:nvSpPr>
            <p:cNvPr id="490" name="Google Shape;490;p48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1" name="Google Shape;491;p48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2" name="Google Shape;492;p48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3" name="Google Shape;493;p48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4" name="Google Shape;494;p48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pic>
        <p:nvPicPr>
          <p:cNvPr id="3" name="Picture 2" descr="A black background with blue and red letters&#10;&#10;AI-generated content may be incorrect.">
            <a:extLst>
              <a:ext uri="{FF2B5EF4-FFF2-40B4-BE49-F238E27FC236}">
                <a16:creationId xmlns:a16="http://schemas.microsoft.com/office/drawing/2014/main" id="{C396EC2B-8386-B933-B878-A80FA4A278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580" y="4339930"/>
            <a:ext cx="3930259" cy="13188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87"/>
    </mc:Choice>
    <mc:Fallback xmlns="">
      <p:transition spd="slow" advTm="85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rmAutofit/>
          </a:bodyPr>
          <a:lstStyle/>
          <a:p>
            <a:pPr>
              <a:buSzPts val="3300"/>
            </a:pPr>
            <a:r>
              <a:rPr lang="en" sz="4400" b="1" dirty="0">
                <a:latin typeface="Kalam"/>
                <a:ea typeface="Kalam"/>
                <a:cs typeface="Kalam"/>
                <a:sym typeface="Kalam"/>
              </a:rPr>
              <a:t>Objectives</a:t>
            </a:r>
            <a:endParaRPr sz="4400" dirty="0"/>
          </a:p>
        </p:txBody>
      </p:sp>
      <p:sp>
        <p:nvSpPr>
          <p:cNvPr id="501" name="Google Shape;501;p4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rmAutofit/>
          </a:bodyPr>
          <a:lstStyle/>
          <a:p>
            <a:pPr marL="237061" indent="-50799">
              <a:spcBef>
                <a:spcPts val="0"/>
              </a:spcBef>
              <a:buSzPts val="2100"/>
              <a:buNone/>
            </a:pPr>
            <a:endParaRPr sz="1467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045517-90A9-ADA2-AFE9-F3EC43162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025" y="681036"/>
            <a:ext cx="6151599" cy="60063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63F1A4-6F0A-7F73-1346-927843AF51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576" y="2208818"/>
            <a:ext cx="2459411" cy="3301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820"/>
    </mc:Choice>
    <mc:Fallback xmlns="">
      <p:transition spd="slow" advTm="2782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B4EB5-C951-5AF5-472D-615183307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Direct Observations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F88EA-5079-C796-DD91-2B87088DA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Populations continue to evolve in real time</a:t>
            </a:r>
          </a:p>
          <a:p>
            <a:pPr lvl="1"/>
            <a:r>
              <a:rPr lang="en-US" sz="2300" dirty="0"/>
              <a:t>Antibiotic and pesticide resistance</a:t>
            </a:r>
          </a:p>
          <a:p>
            <a:pPr lvl="1"/>
            <a:r>
              <a:rPr lang="en-US" sz="2300" dirty="0"/>
              <a:t>Response to invasive species</a:t>
            </a:r>
          </a:p>
        </p:txBody>
      </p:sp>
      <p:pic>
        <p:nvPicPr>
          <p:cNvPr id="1026" name="Picture 2" descr="Antibiotics Resistance Bacteria: Over 4,188 Royalty-Free Licensable Stock  Illustrations &amp; Drawings | Shutterstock">
            <a:extLst>
              <a:ext uri="{FF2B5EF4-FFF2-40B4-BE49-F238E27FC236}">
                <a16:creationId xmlns:a16="http://schemas.microsoft.com/office/drawing/2014/main" id="{3FC4381C-A99A-F9E2-81FD-6F8BD046C1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86" b="36154"/>
          <a:stretch>
            <a:fillRect/>
          </a:stretch>
        </p:blipFill>
        <p:spPr bwMode="auto">
          <a:xfrm>
            <a:off x="838200" y="3567166"/>
            <a:ext cx="10355125" cy="212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29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229"/>
    </mc:Choice>
    <mc:Fallback xmlns="">
      <p:transition spd="slow" advTm="932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B1A18-BBE8-0B32-FE2A-D5FF15AB9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Homology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94487-44B0-BA02-576E-5C1663ED6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58072"/>
            <a:ext cx="6907306" cy="5202704"/>
          </a:xfrm>
        </p:spPr>
        <p:txBody>
          <a:bodyPr>
            <a:normAutofit lnSpcReduction="10000"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Homology</a:t>
            </a:r>
            <a:r>
              <a:rPr lang="en-US" sz="2600" dirty="0"/>
              <a:t> - similarity from common ancestry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Homologous structures </a:t>
            </a:r>
            <a:r>
              <a:rPr lang="en-US" sz="2300" dirty="0"/>
              <a:t>– anatomical signs of evolution – same body part used for different functions (forelimb)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Embryonic homologies </a:t>
            </a:r>
            <a:r>
              <a:rPr lang="en-US" sz="2300" dirty="0"/>
              <a:t>– anatomical homologies in embryos (all vertebrate embryos have a post-anal tail and pharyngeal pouches)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Vestigial organs </a:t>
            </a:r>
            <a:r>
              <a:rPr lang="en-US" sz="2300" dirty="0"/>
              <a:t>– no function now but used to serve a function in ancestors (appendix)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Molecular homologies </a:t>
            </a:r>
            <a:r>
              <a:rPr lang="en-US" sz="2300" dirty="0"/>
              <a:t>– shared molecular characteristics (same genetic language and similarities in genetic sequences)</a:t>
            </a:r>
          </a:p>
          <a:p>
            <a:pPr lvl="1"/>
            <a:endParaRPr lang="en-US" sz="2300" dirty="0"/>
          </a:p>
        </p:txBody>
      </p:sp>
      <p:pic>
        <p:nvPicPr>
          <p:cNvPr id="2050" name="Picture 2" descr="Homology (biology) - Wikipedia">
            <a:extLst>
              <a:ext uri="{FF2B5EF4-FFF2-40B4-BE49-F238E27FC236}">
                <a16:creationId xmlns:a16="http://schemas.microsoft.com/office/drawing/2014/main" id="{37EC38FE-29D5-819A-E6BB-18F5B966D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2" y="451586"/>
            <a:ext cx="3790110" cy="271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untitled">
            <a:extLst>
              <a:ext uri="{FF2B5EF4-FFF2-40B4-BE49-F238E27FC236}">
                <a16:creationId xmlns:a16="http://schemas.microsoft.com/office/drawing/2014/main" id="{4A96451D-0C44-245F-6DF1-23C1B021F3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44"/>
          <a:stretch>
            <a:fillRect/>
          </a:stretch>
        </p:blipFill>
        <p:spPr bwMode="auto">
          <a:xfrm>
            <a:off x="8260977" y="3429000"/>
            <a:ext cx="3810000" cy="283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81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402"/>
    </mc:Choice>
    <mc:Fallback xmlns="">
      <p:transition spd="slow" advTm="11840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61706-186D-02BB-53C6-6C5AFCC52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Convergent Evolution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F2BBF-E12E-E01F-FE5D-7932F2E50F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Convergent evolution </a:t>
            </a:r>
            <a:r>
              <a:rPr lang="en-US" sz="2600" dirty="0"/>
              <a:t>– two species develop similarities over time to adapt in a new environment (not due to common ancestry)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Analogous structures </a:t>
            </a:r>
            <a:r>
              <a:rPr lang="en-US" sz="2300" dirty="0"/>
              <a:t>– penguin, dolphin, and shark all have torpedo shape</a:t>
            </a:r>
          </a:p>
          <a:p>
            <a:r>
              <a:rPr lang="en-US" sz="2600" dirty="0"/>
              <a:t>Practice: which one represents homology? Analogy?</a:t>
            </a:r>
          </a:p>
        </p:txBody>
      </p:sp>
      <p:pic>
        <p:nvPicPr>
          <p:cNvPr id="3074" name="Picture 2" descr="Analogous Structures: Definition &amp; Evolutionary Examples">
            <a:extLst>
              <a:ext uri="{FF2B5EF4-FFF2-40B4-BE49-F238E27FC236}">
                <a16:creationId xmlns:a16="http://schemas.microsoft.com/office/drawing/2014/main" id="{82CB578D-2C36-5A0B-9A41-D2902625B3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94"/>
          <a:stretch>
            <a:fillRect/>
          </a:stretch>
        </p:blipFill>
        <p:spPr bwMode="auto">
          <a:xfrm>
            <a:off x="7449669" y="4043321"/>
            <a:ext cx="4501389" cy="1864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55512E-D734-62B0-5008-ED4DB013E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221420"/>
              </p:ext>
            </p:extLst>
          </p:nvPr>
        </p:nvGraphicFramePr>
        <p:xfrm>
          <a:off x="1266582" y="4134804"/>
          <a:ext cx="5899328" cy="2042160"/>
        </p:xfrm>
        <a:graphic>
          <a:graphicData uri="http://schemas.openxmlformats.org/drawingml/2006/table">
            <a:tbl>
              <a:tblPr/>
              <a:tblGrid>
                <a:gridCol w="1474832">
                  <a:extLst>
                    <a:ext uri="{9D8B030D-6E8A-4147-A177-3AD203B41FA5}">
                      <a16:colId xmlns:a16="http://schemas.microsoft.com/office/drawing/2014/main" val="2014321041"/>
                    </a:ext>
                  </a:extLst>
                </a:gridCol>
                <a:gridCol w="1474832">
                  <a:extLst>
                    <a:ext uri="{9D8B030D-6E8A-4147-A177-3AD203B41FA5}">
                      <a16:colId xmlns:a16="http://schemas.microsoft.com/office/drawing/2014/main" val="2531409117"/>
                    </a:ext>
                  </a:extLst>
                </a:gridCol>
                <a:gridCol w="1474832">
                  <a:extLst>
                    <a:ext uri="{9D8B030D-6E8A-4147-A177-3AD203B41FA5}">
                      <a16:colId xmlns:a16="http://schemas.microsoft.com/office/drawing/2014/main" val="4008157606"/>
                    </a:ext>
                  </a:extLst>
                </a:gridCol>
                <a:gridCol w="1474832">
                  <a:extLst>
                    <a:ext uri="{9D8B030D-6E8A-4147-A177-3AD203B41FA5}">
                      <a16:colId xmlns:a16="http://schemas.microsoft.com/office/drawing/2014/main" val="3456887913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134F5C"/>
                          </a:solidFill>
                          <a:effectLst/>
                          <a:latin typeface="+mn-lt"/>
                        </a:rPr>
                        <a:t>Genetic Similarity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134F5C"/>
                          </a:solidFill>
                          <a:effectLst/>
                          <a:latin typeface="+mn-lt"/>
                        </a:rPr>
                        <a:t>Function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134F5C"/>
                          </a:solidFill>
                          <a:effectLst/>
                          <a:latin typeface="+mn-lt"/>
                        </a:rPr>
                        <a:t>Form/Structure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457383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A)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Low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Same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Different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904919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B)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Low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Different 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Same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1208448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C)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Same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Different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932993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D)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Different</a:t>
                      </a:r>
                      <a:endParaRPr lang="en-US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Same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848907"/>
                  </a:ext>
                </a:extLst>
              </a:tr>
            </a:tbl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FC9F7534-5E4B-6F16-1AC4-5249ADDC3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979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8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943"/>
    </mc:Choice>
    <mc:Fallback xmlns="">
      <p:transition spd="slow" advTm="11794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2AF89-28C0-F2C0-5CAD-567A9F6E9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Fossil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70D3A-B2C5-F7D2-F1AC-ED88ADCCD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337041" cy="4351339"/>
          </a:xfrm>
        </p:spPr>
        <p:txBody>
          <a:bodyPr>
            <a:normAutofit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Fossils</a:t>
            </a:r>
            <a:r>
              <a:rPr lang="en-US" sz="2600" dirty="0"/>
              <a:t> – remains or traces of organisms from the past</a:t>
            </a:r>
          </a:p>
          <a:p>
            <a:pPr lvl="1"/>
            <a:r>
              <a:rPr lang="en-US" sz="2300" dirty="0"/>
              <a:t>Located in </a:t>
            </a:r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strata</a:t>
            </a:r>
            <a:r>
              <a:rPr lang="en-US" sz="2300" dirty="0"/>
              <a:t> – layers of rock (older fossils deeper)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Fossil record </a:t>
            </a:r>
            <a:r>
              <a:rPr lang="en-US" sz="2300" dirty="0"/>
              <a:t>- collection of fossils found throughout the world, arranged in chronological order</a:t>
            </a:r>
          </a:p>
          <a:p>
            <a:r>
              <a:rPr lang="en-US" sz="2600" dirty="0"/>
              <a:t>Fossils show change over time – link ancient organisms to modern species</a:t>
            </a:r>
          </a:p>
          <a:p>
            <a:pPr lvl="1"/>
            <a:r>
              <a:rPr lang="en-US" sz="2300" dirty="0"/>
              <a:t>Following extinctions, new species appeared in rock above others</a:t>
            </a:r>
          </a:p>
        </p:txBody>
      </p:sp>
      <p:pic>
        <p:nvPicPr>
          <p:cNvPr id="4098" name="Picture 2" descr="Evidence for Evolution | CK-12 Foundation">
            <a:extLst>
              <a:ext uri="{FF2B5EF4-FFF2-40B4-BE49-F238E27FC236}">
                <a16:creationId xmlns:a16="http://schemas.microsoft.com/office/drawing/2014/main" id="{4B2C0770-D6CE-55B5-2E77-73C1235F9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1185" y="1027906"/>
            <a:ext cx="25527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82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263"/>
    </mc:Choice>
    <mc:Fallback xmlns="">
      <p:transition spd="slow" advTm="6826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F4E12-D31A-AEE9-D84F-88408AE33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Biogeography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DAFC3-D601-8182-C1A7-58682E69B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7649183" cy="4802187"/>
          </a:xfrm>
        </p:spPr>
        <p:txBody>
          <a:bodyPr>
            <a:normAutofit lnSpcReduction="10000"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Biogeography</a:t>
            </a:r>
            <a:r>
              <a:rPr lang="en-US" sz="2600" dirty="0"/>
              <a:t> – the geographic distribution of species</a:t>
            </a:r>
          </a:p>
          <a:p>
            <a:pPr lvl="1"/>
            <a:r>
              <a:rPr lang="en-US" sz="2300" dirty="0"/>
              <a:t>Species in a geographic area are more closely related to each other than to species in a distant area (desert animals in one area are more closely related to local species than desert animals on another continent</a:t>
            </a:r>
          </a:p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Continental drift </a:t>
            </a:r>
            <a:r>
              <a:rPr lang="en-US" sz="2600" dirty="0"/>
              <a:t>– (and breakup of Pangea) can explain the similarity of species on different continents</a:t>
            </a:r>
          </a:p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Endemic species </a:t>
            </a:r>
            <a:r>
              <a:rPr lang="en-US" sz="2600" dirty="0"/>
              <a:t>– species found in a certain area and nowhere else </a:t>
            </a:r>
          </a:p>
          <a:p>
            <a:pPr lvl="2"/>
            <a:r>
              <a:rPr lang="en-US" sz="2000" dirty="0"/>
              <a:t>Marsupials</a:t>
            </a:r>
          </a:p>
        </p:txBody>
      </p:sp>
      <p:pic>
        <p:nvPicPr>
          <p:cNvPr id="1026" name="Picture 2" descr="Pangaea | Fossil Wiki | Fandom">
            <a:extLst>
              <a:ext uri="{FF2B5EF4-FFF2-40B4-BE49-F238E27FC236}">
                <a16:creationId xmlns:a16="http://schemas.microsoft.com/office/drawing/2014/main" id="{BF0BF2FB-1CDA-4B02-2B88-C2D906A1F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4536" y="345962"/>
            <a:ext cx="2739765" cy="308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9 Endemic Species Found in Only One Place in the World">
            <a:extLst>
              <a:ext uri="{FF2B5EF4-FFF2-40B4-BE49-F238E27FC236}">
                <a16:creationId xmlns:a16="http://schemas.microsoft.com/office/drawing/2014/main" id="{172680F0-AB17-A3B6-A6A2-5DCC564EE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4537" y="3756211"/>
            <a:ext cx="2739728" cy="182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36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651"/>
    </mc:Choice>
    <mc:Fallback xmlns="">
      <p:transition spd="slow" advTm="7865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rmAutofit/>
          </a:bodyPr>
          <a:lstStyle/>
          <a:p>
            <a:pPr>
              <a:buSzPts val="3300"/>
            </a:pPr>
            <a:r>
              <a:rPr lang="en" sz="4400" b="1" dirty="0">
                <a:latin typeface="Kalam"/>
                <a:ea typeface="Kalam"/>
                <a:cs typeface="Kalam"/>
                <a:sym typeface="Kalam"/>
              </a:rPr>
              <a:t>Evidence of Evolution Review</a:t>
            </a:r>
            <a:endParaRPr sz="4400" dirty="0"/>
          </a:p>
        </p:txBody>
      </p:sp>
      <p:sp>
        <p:nvSpPr>
          <p:cNvPr id="542" name="Google Shape;542;p5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2000"/>
              <a:buFont typeface="+mj-lt"/>
              <a:buAutoNum type="arabicPeriod"/>
            </a:pPr>
            <a:r>
              <a:rPr lang="en-US" sz="2600" dirty="0"/>
              <a:t>Evidence for evolution</a:t>
            </a:r>
            <a:endParaRPr lang="en-US" sz="2300" dirty="0"/>
          </a:p>
          <a:p>
            <a:pPr marL="1123935" lvl="1" indent="-514350">
              <a:spcBef>
                <a:spcPts val="0"/>
              </a:spcBef>
              <a:buSzPts val="2000"/>
            </a:pPr>
            <a:r>
              <a:rPr lang="en-US" sz="2300" dirty="0"/>
              <a:t>Observation</a:t>
            </a:r>
          </a:p>
          <a:p>
            <a:pPr marL="1123935" lvl="1" indent="-514350">
              <a:spcBef>
                <a:spcPts val="0"/>
              </a:spcBef>
              <a:buSzPts val="2000"/>
            </a:pPr>
            <a:r>
              <a:rPr lang="en-US" sz="2300" dirty="0"/>
              <a:t>Fossils</a:t>
            </a:r>
          </a:p>
          <a:p>
            <a:pPr marL="1123935" lvl="1" indent="-514350">
              <a:spcBef>
                <a:spcPts val="0"/>
              </a:spcBef>
              <a:buSzPts val="2000"/>
            </a:pPr>
            <a:r>
              <a:rPr lang="en-US" sz="2300" dirty="0"/>
              <a:t>Homology</a:t>
            </a:r>
          </a:p>
          <a:p>
            <a:pPr marL="1123935" lvl="1" indent="-514350">
              <a:spcBef>
                <a:spcPts val="0"/>
              </a:spcBef>
              <a:buSzPts val="2000"/>
            </a:pPr>
            <a:r>
              <a:rPr lang="en-US" sz="2300" dirty="0"/>
              <a:t>Biogeography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23"/>
    </mc:Choice>
    <mc:Fallback xmlns="">
      <p:transition spd="slow" advTm="18723"/>
    </mc:Fallback>
  </mc:AlternateContent>
</p:sld>
</file>

<file path=ppt/theme/theme1.xml><?xml version="1.0" encoding="utf-8"?>
<a:theme xmlns:a="http://schemas.openxmlformats.org/drawingml/2006/main" name="FunkyShapesVTI">
  <a:themeElements>
    <a:clrScheme name="Custom 15">
      <a:dk1>
        <a:srgbClr val="000000"/>
      </a:dk1>
      <a:lt1>
        <a:srgbClr val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AP Study Font">
      <a:majorFont>
        <a:latin typeface="Kalam Bold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 Bio 7.5</Template>
  <TotalTime>1785</TotalTime>
  <Words>332</Words>
  <Application>Microsoft Office PowerPoint</Application>
  <PresentationFormat>Widescreen</PresentationFormat>
  <Paragraphs>60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Cambria</vt:lpstr>
      <vt:lpstr>Fredericka the Great</vt:lpstr>
      <vt:lpstr>Kalam</vt:lpstr>
      <vt:lpstr>FunkyShapesVTI</vt:lpstr>
      <vt:lpstr>AP BIO</vt:lpstr>
      <vt:lpstr>Objectives</vt:lpstr>
      <vt:lpstr>Direct Observations</vt:lpstr>
      <vt:lpstr>Homology</vt:lpstr>
      <vt:lpstr>Convergent Evolution</vt:lpstr>
      <vt:lpstr>Fossil Record</vt:lpstr>
      <vt:lpstr>Biogeography</vt:lpstr>
      <vt:lpstr>Evidence of Evolution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Karpoukhin</dc:creator>
  <cp:lastModifiedBy>Daniel Karpoukhin</cp:lastModifiedBy>
  <cp:revision>10</cp:revision>
  <dcterms:created xsi:type="dcterms:W3CDTF">2025-07-27T04:47:46Z</dcterms:created>
  <dcterms:modified xsi:type="dcterms:W3CDTF">2025-08-15T05:16:53Z</dcterms:modified>
</cp:coreProperties>
</file>