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8" r:id="rId3"/>
    <p:sldId id="274" r:id="rId4"/>
    <p:sldId id="275" r:id="rId5"/>
    <p:sldId id="277" r:id="rId6"/>
    <p:sldId id="276" r:id="rId7"/>
    <p:sldId id="278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7.9: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Phylogeny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0"/>
    </mc:Choice>
    <mc:Fallback xmlns="">
      <p:transition spd="slow" advTm="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3607E-28F7-671E-57A2-51AA2BDE3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898" y="1237129"/>
            <a:ext cx="4840298" cy="5351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8D2693-F690-0E13-4C70-B6C667EB2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29" y="1941804"/>
            <a:ext cx="4050528" cy="2433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97E284-21FF-9D73-6EA7-A82F210BA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1" y="2616574"/>
            <a:ext cx="20193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1"/>
    </mc:Choice>
    <mc:Fallback xmlns="">
      <p:transition spd="slow" advTm="241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16A2-DD0B-BE0B-06EE-6B9F306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Introduction to Phylogeny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648F4-75E4-9DF6-B6C7-D0ED73BCE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089" y="1556683"/>
            <a:ext cx="7203141" cy="5014445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Phylogeny</a:t>
            </a:r>
            <a:r>
              <a:rPr lang="en-US" sz="2600" dirty="0"/>
              <a:t> – evolutionary history of a species or group of species</a:t>
            </a:r>
          </a:p>
          <a:p>
            <a:pPr lvl="1"/>
            <a:r>
              <a:rPr lang="en-US" sz="2300" dirty="0"/>
              <a:t>Fossils, morphology (structure), genetic analysis, and molecular evidence used to determine phylogeny (DNA and genetics most accurate)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Phylogenetic trees </a:t>
            </a:r>
            <a:r>
              <a:rPr lang="en-US" sz="2600" dirty="0"/>
              <a:t>– branching diagrams that represent hypotheses about evolutionary relationships – each group is known as a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taxon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Branch points </a:t>
            </a:r>
            <a:r>
              <a:rPr lang="en-US" sz="2300" dirty="0">
                <a:solidFill>
                  <a:schemeClr val="tx1"/>
                </a:solidFill>
              </a:rPr>
              <a:t>– where there is a divergence of 2 evolutionary lines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Outgroup</a:t>
            </a:r>
            <a:r>
              <a:rPr lang="en-US" sz="2300" dirty="0"/>
              <a:t> – least closely related taxon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Sister taxa </a:t>
            </a:r>
            <a:r>
              <a:rPr lang="en-US" sz="2300" dirty="0"/>
              <a:t>– groups closest related</a:t>
            </a:r>
          </a:p>
        </p:txBody>
      </p:sp>
      <p:pic>
        <p:nvPicPr>
          <p:cNvPr id="1026" name="Picture 2" descr="Genomic Epi Basics: Practice reading phylogenetic trees - Rapid Response">
            <a:extLst>
              <a:ext uri="{FF2B5EF4-FFF2-40B4-BE49-F238E27FC236}">
                <a16:creationId xmlns:a16="http://schemas.microsoft.com/office/drawing/2014/main" id="{EA0F38F7-29ED-57C9-906E-EB5A51BA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06" y="1815353"/>
            <a:ext cx="40417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1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64"/>
    </mc:Choice>
    <mc:Fallback xmlns="">
      <p:transition spd="slow" advTm="1098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2AC9-CF30-411E-9457-981BDA77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Phylogenetic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3D38D-0816-6B39-9493-42FD6FD05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Represent patterns of descent (not phenotypic similarity)</a:t>
            </a:r>
          </a:p>
          <a:p>
            <a:pPr lvl="1"/>
            <a:r>
              <a:rPr lang="en-US" sz="2300" dirty="0"/>
              <a:t>Amount of change over time shown by fossils or a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molecular clock </a:t>
            </a:r>
            <a:r>
              <a:rPr lang="en-US" sz="2300" dirty="0"/>
              <a:t>(measuring absolute time of evolutionary events by rates of mutation)</a:t>
            </a:r>
          </a:p>
          <a:p>
            <a:r>
              <a:rPr lang="en-US" sz="2600" dirty="0"/>
              <a:t>Show relative time, not all trees contain exact evolutionary dates</a:t>
            </a:r>
          </a:p>
          <a:p>
            <a:r>
              <a:rPr lang="en-US" sz="2600" dirty="0"/>
              <a:t>Used with taxonomical categories</a:t>
            </a:r>
          </a:p>
          <a:p>
            <a:endParaRPr lang="en-US" sz="2600" dirty="0"/>
          </a:p>
        </p:txBody>
      </p:sp>
      <p:pic>
        <p:nvPicPr>
          <p:cNvPr id="2050" name="Picture 2" descr="Phylogeny &amp; Taxonomy">
            <a:extLst>
              <a:ext uri="{FF2B5EF4-FFF2-40B4-BE49-F238E27FC236}">
                <a16:creationId xmlns:a16="http://schemas.microsoft.com/office/drawing/2014/main" id="{519DEF72-4ED8-9A2D-DB65-44A50F39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32" y="3825038"/>
            <a:ext cx="4262982" cy="26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67"/>
    </mc:Choice>
    <mc:Fallback xmlns="">
      <p:transition spd="slow" advTm="577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F258-02B5-F6A6-DB30-EE04E54A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Phylogenetic Tree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8BFFD-1866-D6C2-87F5-A729BE25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9108"/>
            <a:ext cx="10515600" cy="4351339"/>
          </a:xfrm>
        </p:spPr>
        <p:txBody>
          <a:bodyPr>
            <a:normAutofit/>
          </a:bodyPr>
          <a:lstStyle/>
          <a:p>
            <a:r>
              <a:rPr lang="en-US" sz="2600" dirty="0"/>
              <a:t>Which tree best matches the info shown in the table?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61711F-2123-4569-B8EB-0DA045893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81038"/>
              </p:ext>
            </p:extLst>
          </p:nvPr>
        </p:nvGraphicFramePr>
        <p:xfrm>
          <a:off x="2692401" y="2113056"/>
          <a:ext cx="6807198" cy="2631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4533">
                  <a:extLst>
                    <a:ext uri="{9D8B030D-6E8A-4147-A177-3AD203B41FA5}">
                      <a16:colId xmlns:a16="http://schemas.microsoft.com/office/drawing/2014/main" val="2978014074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1625191450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3113311572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2220332795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4278982072"/>
                    </a:ext>
                  </a:extLst>
                </a:gridCol>
                <a:gridCol w="1134533">
                  <a:extLst>
                    <a:ext uri="{9D8B030D-6E8A-4147-A177-3AD203B41FA5}">
                      <a16:colId xmlns:a16="http://schemas.microsoft.com/office/drawing/2014/main" val="2093863429"/>
                    </a:ext>
                  </a:extLst>
                </a:gridCol>
              </a:tblGrid>
              <a:tr h="321911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Nucleotide Differences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4017"/>
                  </a:ext>
                </a:extLst>
              </a:tr>
              <a:tr h="32191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1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93468"/>
                  </a:ext>
                </a:extLst>
              </a:tr>
              <a:tr h="3219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177679"/>
                  </a:ext>
                </a:extLst>
              </a:tr>
              <a:tr h="3219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89542"/>
                  </a:ext>
                </a:extLst>
              </a:tr>
              <a:tr h="3219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819967"/>
                  </a:ext>
                </a:extLst>
              </a:tr>
              <a:tr h="3219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193762"/>
                  </a:ext>
                </a:extLst>
              </a:tr>
              <a:tr h="32191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Species 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21052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8EBE4F2-8A09-E35B-341A-386B136A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749"/>
          <a:stretch>
            <a:fillRect/>
          </a:stretch>
        </p:blipFill>
        <p:spPr>
          <a:xfrm>
            <a:off x="3294529" y="4842194"/>
            <a:ext cx="3200400" cy="1970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769D75-7229-52CF-8A55-5E862FB8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48" t="-1839" r="548" b="53378"/>
          <a:stretch>
            <a:fillRect/>
          </a:stretch>
        </p:blipFill>
        <p:spPr>
          <a:xfrm>
            <a:off x="9277350" y="4930244"/>
            <a:ext cx="2914650" cy="1897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73727-A3D5-DCDF-4771-6F0E3022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" b="50609"/>
          <a:stretch>
            <a:fillRect/>
          </a:stretch>
        </p:blipFill>
        <p:spPr>
          <a:xfrm>
            <a:off x="94129" y="4863936"/>
            <a:ext cx="3200400" cy="1970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75188-C956-8652-74D3-168820FC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706"/>
          <a:stretch>
            <a:fillRect/>
          </a:stretch>
        </p:blipFill>
        <p:spPr>
          <a:xfrm>
            <a:off x="6428815" y="4823319"/>
            <a:ext cx="2914650" cy="20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3"/>
    </mc:Choice>
    <mc:Fallback xmlns="">
      <p:transition spd="slow" advTm="1037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362C-4022-8247-0C5B-EF753D63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Cladograms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70661-5A59-3E97-4F74-164D89C1D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684"/>
            <a:ext cx="11192435" cy="4936191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Cladogram</a:t>
            </a:r>
            <a:r>
              <a:rPr lang="en-US" sz="2600" dirty="0"/>
              <a:t> – depicts patterns of shared characteristics, forming the basis of a phylogenetic tree (focused on similarities of appearance)</a:t>
            </a:r>
          </a:p>
          <a:p>
            <a:pPr lvl="1"/>
            <a:r>
              <a:rPr lang="en-US" sz="2300" dirty="0"/>
              <a:t>Places species into groups that include an ancestral species and all of its descendants (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clades</a:t>
            </a:r>
            <a:r>
              <a:rPr lang="en-US" sz="2300" dirty="0"/>
              <a:t>)</a:t>
            </a:r>
          </a:p>
          <a:p>
            <a:pPr lvl="1"/>
            <a:r>
              <a:rPr lang="en-US" sz="2300" dirty="0"/>
              <a:t>Looks at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shared derived characteristics </a:t>
            </a:r>
            <a:r>
              <a:rPr lang="en-US" sz="2300" dirty="0"/>
              <a:t>– traits found in the most common ancestor and all of its descendants, but not in distantly related groups (hair in mammals)</a:t>
            </a:r>
          </a:p>
          <a:p>
            <a:pPr lvl="1"/>
            <a:endParaRPr lang="en-US" sz="2300" dirty="0"/>
          </a:p>
        </p:txBody>
      </p:sp>
      <p:pic>
        <p:nvPicPr>
          <p:cNvPr id="3074" name="Picture 2" descr="Cladistics Part 1: Constructing Cladograms">
            <a:extLst>
              <a:ext uri="{FF2B5EF4-FFF2-40B4-BE49-F238E27FC236}">
                <a16:creationId xmlns:a16="http://schemas.microsoft.com/office/drawing/2014/main" id="{15E1E315-C6C7-0267-232F-347CFD512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9976"/>
          <a:stretch>
            <a:fillRect/>
          </a:stretch>
        </p:blipFill>
        <p:spPr bwMode="auto">
          <a:xfrm>
            <a:off x="5746375" y="3851271"/>
            <a:ext cx="5038164" cy="2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598AB74-6284-342D-B8E5-C1A2EEF17023}"/>
              </a:ext>
            </a:extLst>
          </p:cNvPr>
          <p:cNvSpPr txBox="1">
            <a:spLocks/>
          </p:cNvSpPr>
          <p:nvPr/>
        </p:nvSpPr>
        <p:spPr>
          <a:xfrm>
            <a:off x="838199" y="4123389"/>
            <a:ext cx="4558553" cy="493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lvl="1"/>
            <a:r>
              <a:rPr lang="en-US" sz="2300" kern="0" dirty="0"/>
              <a:t>And </a:t>
            </a:r>
            <a:r>
              <a:rPr lang="en-US" sz="2300" b="1" kern="0" dirty="0">
                <a:solidFill>
                  <a:schemeClr val="accent2">
                    <a:lumMod val="50000"/>
                  </a:schemeClr>
                </a:solidFill>
              </a:rPr>
              <a:t>shared ancestral characteristics </a:t>
            </a:r>
            <a:r>
              <a:rPr lang="en-US" sz="2300" kern="0" dirty="0"/>
              <a:t>– a trait that originated in an ancestor of the group (backbones in mammals)</a:t>
            </a:r>
          </a:p>
        </p:txBody>
      </p:sp>
    </p:spTree>
    <p:extLst>
      <p:ext uri="{BB962C8B-B14F-4D97-AF65-F5344CB8AC3E}">
        <p14:creationId xmlns:p14="http://schemas.microsoft.com/office/powerpoint/2010/main" val="27842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22"/>
    </mc:Choice>
    <mc:Fallback xmlns="">
      <p:transition spd="slow" advTm="940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0956-32FD-3DFE-7C77-DE749F3E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Cladogram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78AAE-8B14-2BE3-0CA5-063C57FE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Which cladogram best represents the evolutionary relationship between the species?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8EEB15-A51C-769D-4117-035AE32B2458}"/>
              </a:ext>
            </a:extLst>
          </p:cNvPr>
          <p:cNvSpPr txBox="1">
            <a:spLocks/>
          </p:cNvSpPr>
          <p:nvPr/>
        </p:nvSpPr>
        <p:spPr>
          <a:xfrm>
            <a:off x="210672" y="6136856"/>
            <a:ext cx="10515600" cy="64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186262" indent="0">
              <a:buNone/>
            </a:pPr>
            <a:r>
              <a:rPr lang="en-US" sz="2300" kern="0" dirty="0"/>
              <a:t>*question from Khan Academy</a:t>
            </a: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17954EEF-C02F-013F-979A-B1B695D76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8BD949-BBB4-9F10-66A3-10F145CD4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57" y="2754688"/>
            <a:ext cx="5267325" cy="3314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2C8BC3-4746-27DE-B320-9F5A80AE3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491" y="2632329"/>
            <a:ext cx="2724150" cy="20859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24633A-4768-04E9-073E-5EAA44AD8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1562" y="2618041"/>
            <a:ext cx="2771775" cy="21145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851D19-F11E-5A69-CCFD-C6CD777F2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578" y="4695825"/>
            <a:ext cx="2847975" cy="2162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90028D-ED91-CC2E-77CA-DBFE02564F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9649" y="4726449"/>
            <a:ext cx="33718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12"/>
    </mc:Choice>
    <mc:Fallback xmlns="">
      <p:transition spd="slow" advTm="137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Phylogeny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Phylogenetic trees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Cladograms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7"/>
    </mc:Choice>
    <mc:Fallback xmlns="">
      <p:transition spd="slow" advTm="13577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7.8</Template>
  <TotalTime>1801</TotalTime>
  <Words>305</Words>
  <Application>Microsoft Office PowerPoint</Application>
  <PresentationFormat>Widescreen</PresentationFormat>
  <Paragraphs>59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Introduction to Phylogeny</vt:lpstr>
      <vt:lpstr>Phylogenetic Trees</vt:lpstr>
      <vt:lpstr>Phylogenetic Tree Practice</vt:lpstr>
      <vt:lpstr>Cladograms</vt:lpstr>
      <vt:lpstr>Cladogram Practice</vt:lpstr>
      <vt:lpstr>Phylogeny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10</cp:revision>
  <dcterms:created xsi:type="dcterms:W3CDTF">2025-07-30T23:30:17Z</dcterms:created>
  <dcterms:modified xsi:type="dcterms:W3CDTF">2025-08-15T05:18:28Z</dcterms:modified>
</cp:coreProperties>
</file>