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7" r:id="rId2"/>
    <p:sldId id="268" r:id="rId3"/>
    <p:sldId id="274" r:id="rId4"/>
    <p:sldId id="275" r:id="rId5"/>
    <p:sldId id="276" r:id="rId6"/>
    <p:sldId id="277" r:id="rId7"/>
    <p:sldId id="278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61290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3C261-7DC1-42C5-8EB8-E9FA3CD189A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6D141-2D46-438D-BECE-9D925A61BB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2c8773d8918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9" name="Google Shape;469;g2c8773d8918_4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0" name="Google Shape;470;g2c8773d8918_4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2c8773d8918_4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7" name="Google Shape;497;g2c8773d8918_4_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8" name="Google Shape;498;g2c8773d8918_4_2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2c8773d8918_4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8" name="Google Shape;538;g2c8773d8918_4_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9" name="Google Shape;539;g2c8773d8918_4_6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 b="1" cap="none"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0" name="Google Shape;210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cap="none"/>
            </a:lvl1pPr>
            <a:lvl2pPr lvl="1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/>
            </a:lvl3pPr>
            <a:lvl4pPr lvl="3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11" name="Google Shape;211;p2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12" name="Google Shape;212;p2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3" name="Google Shape;213;p2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4" name="Google Shape;214;p2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5" name="Google Shape;215;p2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6" name="Google Shape;216;p2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17" name="Google Shape;217;p2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20" name="Google Shape;220;p2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35984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0" name="Google Shape;330;p3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9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31" name="Google Shape;331;p35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32" name="Google Shape;332;p35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3" name="Google Shape;333;p35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4" name="Google Shape;334;p35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5" name="Google Shape;335;p35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36" name="Google Shape;336;p35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37" name="Google Shape;337;p3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3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3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40" name="Google Shape;340;p35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2763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9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3" name="Google Shape;343;p3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9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44" name="Google Shape;344;p36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45" name="Google Shape;345;p36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6" name="Google Shape;346;p36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7" name="Google Shape;347;p36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8" name="Google Shape;348;p36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50" name="Google Shape;350;p36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36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36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53" name="Google Shape;353;p36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118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23" name="Google Shape;223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24" name="Google Shape;224;p27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25" name="Google Shape;225;p27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6" name="Google Shape;226;p27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7" name="Google Shape;227;p27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27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9" name="Google Shape;229;p27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30" name="Google Shape;230;p2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2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3" name="Google Shape;233;p27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950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Kalam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36" name="Google Shape;236;p28"/>
          <p:cNvSpPr txBox="1"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2400">
                <a:solidFill>
                  <a:srgbClr val="888888"/>
                </a:solidFill>
              </a:defRPr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2000">
                <a:solidFill>
                  <a:srgbClr val="888888"/>
                </a:solidFill>
              </a:defRPr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867">
                <a:solidFill>
                  <a:srgbClr val="888888"/>
                </a:solidFill>
              </a:defRPr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7" name="Google Shape;237;p28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38" name="Google Shape;238;p2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43" name="Google Shape;243;p28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28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8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46" name="Google Shape;246;p28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6055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49" name="Google Shape;249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0" name="Google Shape;250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51" name="Google Shape;251;p29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52" name="Google Shape;252;p29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3" name="Google Shape;253;p29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29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5" name="Google Shape;255;p29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6" name="Google Shape;256;p29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57" name="Google Shape;257;p29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29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29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60" name="Google Shape;260;p29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0063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3" name="Google Shape;263;p3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4" name="Google Shape;264;p3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5" name="Google Shape;265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2400" b="1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2000" b="1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867" b="1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6" name="Google Shape;266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423323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1219170" lvl="1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828754" lvl="2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2438339" lvl="3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3047924" lvl="4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3657509" lvl="5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67" name="Google Shape;267;p30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68" name="Google Shape;268;p30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0" name="Google Shape;270;p30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1" name="Google Shape;271;p30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72" name="Google Shape;272;p30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73" name="Google Shape;273;p30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30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0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76" name="Google Shape;276;p30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720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79" name="Google Shape;279;p31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80" name="Google Shape;280;p31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2" name="Google Shape;282;p31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3" name="Google Shape;283;p31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85" name="Google Shape;285;p31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31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31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88" name="Google Shape;288;p31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8382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oogle Shape;290;p32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291" name="Google Shape;291;p32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296" name="Google Shape;296;p32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32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3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99" name="Google Shape;299;p32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83704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2" name="Google Shape;302;p33"/>
          <p:cNvSpPr txBox="1">
            <a:spLocks noGrp="1"/>
          </p:cNvSpPr>
          <p:nvPr>
            <p:ph type="body" idx="1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507987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3200"/>
            </a:lvl1pPr>
            <a:lvl2pPr marL="1219170" lvl="1" indent="-482588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800"/>
            </a:lvl2pPr>
            <a:lvl3pPr marL="1828754" lvl="2" indent="-4571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2400"/>
            </a:lvl3pPr>
            <a:lvl4pPr marL="2438339" lvl="3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4pPr>
            <a:lvl5pPr marL="3047924" lvl="4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5pPr>
            <a:lvl6pPr marL="3657509" lvl="5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6pPr>
            <a:lvl7pPr marL="4267093" lvl="6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7pPr>
            <a:lvl8pPr marL="4876678" lvl="7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8pPr>
            <a:lvl9pPr marL="5486263" lvl="8" indent="-431789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3" name="Google Shape;303;p33"/>
          <p:cNvSpPr txBox="1">
            <a:spLocks noGrp="1"/>
          </p:cNvSpPr>
          <p:nvPr>
            <p:ph type="body" idx="2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04" name="Google Shape;304;p33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05" name="Google Shape;305;p33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6" name="Google Shape;306;p33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7" name="Google Shape;307;p33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8" name="Google Shape;308;p33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09" name="Google Shape;309;p33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10" name="Google Shape;310;p33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33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33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13" name="Google Shape;313;p33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1942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Kalam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6" name="Google Shape;316;p34"/>
          <p:cNvSpPr>
            <a:spLocks noGrp="1"/>
          </p:cNvSpPr>
          <p:nvPr>
            <p:ph type="pic" idx="2"/>
          </p:nvPr>
        </p:nvSpPr>
        <p:spPr>
          <a:xfrm>
            <a:off x="5183188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17" name="Google Shape;317;p34"/>
          <p:cNvSpPr txBox="1">
            <a:spLocks noGrp="1"/>
          </p:cNvSpPr>
          <p:nvPr>
            <p:ph type="body" idx="1"/>
          </p:nvPr>
        </p:nvSpPr>
        <p:spPr>
          <a:xfrm>
            <a:off x="839788" y="2057401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609585" lvl="0" indent="-304792" algn="l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/>
            </a:lvl1pPr>
            <a:lvl2pPr marL="1219170" lvl="1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467"/>
            </a:lvl2pPr>
            <a:lvl3pPr marL="1828754" lvl="2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1200"/>
            </a:lvl3pPr>
            <a:lvl4pPr marL="2438339" lvl="3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4pPr>
            <a:lvl5pPr marL="3047924" lvl="4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5pPr>
            <a:lvl6pPr marL="3657509" lvl="5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6pPr>
            <a:lvl7pPr marL="4267093" lvl="6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7pPr>
            <a:lvl8pPr marL="4876678" lvl="7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8pPr>
            <a:lvl9pPr marL="5486263" lvl="8" indent="-304792" algn="l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18" name="Google Shape;318;p34"/>
          <p:cNvGrpSpPr/>
          <p:nvPr/>
        </p:nvGrpSpPr>
        <p:grpSpPr>
          <a:xfrm>
            <a:off x="10999564" y="5987065"/>
            <a:ext cx="1054465" cy="469689"/>
            <a:chOff x="9841624" y="4115729"/>
            <a:chExt cx="602169" cy="268223"/>
          </a:xfrm>
        </p:grpSpPr>
        <p:sp>
          <p:nvSpPr>
            <p:cNvPr id="319" name="Google Shape;319;p34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0" name="Google Shape;320;p34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1" name="Google Shape;321;p34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2" name="Google Shape;322;p34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323" name="Google Shape;323;p34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67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sp>
        <p:nvSpPr>
          <p:cNvPr id="324" name="Google Shape;324;p34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5" name="Google Shape;325;p34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6" name="Google Shape;326;p34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327" name="Google Shape;327;p34"/>
          <p:cNvSpPr/>
          <p:nvPr/>
        </p:nvSpPr>
        <p:spPr>
          <a:xfrm>
            <a:off x="320736" y="652895"/>
            <a:ext cx="319941" cy="319941"/>
          </a:xfrm>
          <a:prstGeom prst="ellipse">
            <a:avLst/>
          </a:prstGeom>
          <a:solidFill>
            <a:srgbClr val="CDF7E0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67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36361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Kalam"/>
              <a:buNone/>
              <a:defRPr sz="3300" b="1" i="0" u="none" strike="noStrike" cap="none">
                <a:solidFill>
                  <a:schemeClr val="dk1"/>
                </a:solidFill>
                <a:latin typeface="Kalam"/>
                <a:ea typeface="Kalam"/>
                <a:cs typeface="Kalam"/>
                <a:sym typeface="Kala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204" name="Google Shape;204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5" name="Google Shape;205;p25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867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endParaRPr/>
          </a:p>
        </p:txBody>
      </p:sp>
      <p:sp>
        <p:nvSpPr>
          <p:cNvPr id="207" name="Google Shape;207;p25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 i="0" u="none" strike="noStrike" cap="none">
                <a:solidFill>
                  <a:srgbClr val="888888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799785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4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3" name="Google Shape;473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4" name="Google Shape;474;p48"/>
          <p:cNvSpPr/>
          <p:nvPr/>
        </p:nvSpPr>
        <p:spPr>
          <a:xfrm>
            <a:off x="1656624" y="901770"/>
            <a:ext cx="4970256" cy="3855397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5" name="Google Shape;475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6" name="Google Shape;476;p48"/>
          <p:cNvSpPr/>
          <p:nvPr/>
        </p:nvSpPr>
        <p:spPr>
          <a:xfrm>
            <a:off x="1" y="1"/>
            <a:ext cx="3871489" cy="4096327"/>
          </a:xfrm>
          <a:custGeom>
            <a:avLst/>
            <a:gdLst/>
            <a:ahLst/>
            <a:cxnLst/>
            <a:rect l="l" t="t" r="r" b="b"/>
            <a:pathLst>
              <a:path w="3871489" h="4096327" extrusionOk="0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80BD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7" name="Google Shape;477;p48"/>
          <p:cNvSpPr/>
          <p:nvPr/>
        </p:nvSpPr>
        <p:spPr>
          <a:xfrm>
            <a:off x="0" y="1396899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8" name="Google Shape;478;p48"/>
          <p:cNvSpPr/>
          <p:nvPr/>
        </p:nvSpPr>
        <p:spPr>
          <a:xfrm>
            <a:off x="0" y="1836633"/>
            <a:ext cx="1861853" cy="277779"/>
          </a:xfrm>
          <a:custGeom>
            <a:avLst/>
            <a:gdLst/>
            <a:ahLst/>
            <a:cxnLst/>
            <a:rect l="l" t="t" r="r" b="b"/>
            <a:pathLst>
              <a:path w="1861854" h="277779" extrusionOk="0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79" name="Google Shape;479;p48"/>
          <p:cNvSpPr/>
          <p:nvPr/>
        </p:nvSpPr>
        <p:spPr>
          <a:xfrm>
            <a:off x="1549229" y="798987"/>
            <a:ext cx="4970256" cy="385539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0" name="Google Shape;480;p48"/>
          <p:cNvSpPr txBox="1">
            <a:spLocks noGrp="1"/>
          </p:cNvSpPr>
          <p:nvPr>
            <p:ph type="ctrTitle"/>
          </p:nvPr>
        </p:nvSpPr>
        <p:spPr>
          <a:xfrm>
            <a:off x="2044968" y="982020"/>
            <a:ext cx="4108560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b" anchorCtr="0">
            <a:normAutofit/>
          </a:bodyPr>
          <a:lstStyle/>
          <a:p>
            <a:pPr>
              <a:buClr>
                <a:srgbClr val="CC4125"/>
              </a:buClr>
              <a:buSzPts val="5400"/>
            </a:pPr>
            <a:r>
              <a:rPr lang="en" sz="7200" dirty="0">
                <a:solidFill>
                  <a:srgbClr val="CC4125"/>
                </a:solidFill>
                <a:latin typeface="Fredericka the Great"/>
                <a:ea typeface="Fredericka the Great"/>
                <a:cs typeface="Fredericka the Great"/>
                <a:sym typeface="Fredericka the Great"/>
              </a:rPr>
              <a:t>AP BIO</a:t>
            </a:r>
            <a:endParaRPr sz="1467" dirty="0"/>
          </a:p>
        </p:txBody>
      </p:sp>
      <p:sp>
        <p:nvSpPr>
          <p:cNvPr id="481" name="Google Shape;481;p48"/>
          <p:cNvSpPr txBox="1">
            <a:spLocks noGrp="1"/>
          </p:cNvSpPr>
          <p:nvPr>
            <p:ph type="subTitle" idx="1"/>
          </p:nvPr>
        </p:nvSpPr>
        <p:spPr>
          <a:xfrm>
            <a:off x="1824219" y="2703377"/>
            <a:ext cx="4550059" cy="164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TOPIC 7.10:</a:t>
            </a:r>
          </a:p>
          <a:p>
            <a:pPr marL="0" indent="0">
              <a:spcBef>
                <a:spcPts val="0"/>
              </a:spcBef>
              <a:buClr>
                <a:srgbClr val="134F5C"/>
              </a:buClr>
              <a:buSzPts val="3900"/>
            </a:pPr>
            <a:r>
              <a:rPr lang="en" sz="5200" b="1" dirty="0">
                <a:solidFill>
                  <a:srgbClr val="134F5C"/>
                </a:solidFill>
                <a:latin typeface="Kalam"/>
                <a:ea typeface="Kalam"/>
                <a:cs typeface="Kalam"/>
                <a:sym typeface="Kalam"/>
              </a:rPr>
              <a:t>Speciation</a:t>
            </a:r>
          </a:p>
        </p:txBody>
      </p:sp>
      <p:sp>
        <p:nvSpPr>
          <p:cNvPr id="482" name="Google Shape;482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3" name="Google Shape;483;p48"/>
          <p:cNvSpPr/>
          <p:nvPr/>
        </p:nvSpPr>
        <p:spPr>
          <a:xfrm>
            <a:off x="1366115" y="3453762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484" name="Google Shape;484;p48" descr="Green patterned leaves"/>
          <p:cNvPicPr preferRelativeResize="0"/>
          <p:nvPr/>
        </p:nvPicPr>
        <p:blipFill rotWithShape="1">
          <a:blip r:embed="rId3">
            <a:alphaModFix/>
          </a:blip>
          <a:srcRect t="18158" r="1" b="15675"/>
          <a:stretch/>
        </p:blipFill>
        <p:spPr>
          <a:xfrm>
            <a:off x="6942470" y="1796564"/>
            <a:ext cx="4943409" cy="2170137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6" name="Google Shape;486;p48"/>
          <p:cNvSpPr/>
          <p:nvPr/>
        </p:nvSpPr>
        <p:spPr>
          <a:xfrm>
            <a:off x="8068715" y="982020"/>
            <a:ext cx="622472" cy="622472"/>
          </a:xfrm>
          <a:custGeom>
            <a:avLst/>
            <a:gdLst/>
            <a:ahLst/>
            <a:cxnLst/>
            <a:rect l="l" t="t" r="r" b="b"/>
            <a:pathLst>
              <a:path w="807148" h="807148" extrusionOk="0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7" name="Google Shape;487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488" name="Google Shape;488;p48"/>
          <p:cNvSpPr/>
          <p:nvPr/>
        </p:nvSpPr>
        <p:spPr>
          <a:xfrm>
            <a:off x="9983019" y="4738592"/>
            <a:ext cx="2208981" cy="2119409"/>
          </a:xfrm>
          <a:custGeom>
            <a:avLst/>
            <a:gdLst/>
            <a:ahLst/>
            <a:cxnLst/>
            <a:rect l="l" t="t" r="r" b="b"/>
            <a:pathLst>
              <a:path w="3432581" h="3293393" extrusionOk="0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>
            <a:noFill/>
          </a:ln>
        </p:spPr>
        <p:txBody>
          <a:bodyPr spcFirstLastPara="1" wrap="square" lIns="91433" tIns="45700" rIns="91433" bIns="45700" anchor="ctr" anchorCtr="0">
            <a:noAutofit/>
          </a:bodyPr>
          <a:lstStyle/>
          <a:p>
            <a:pPr algn="ctr" defTabSz="1219170">
              <a:buClr>
                <a:srgbClr val="000000"/>
              </a:buClr>
            </a:pPr>
            <a:endParaRPr sz="1867" kern="0">
              <a:solidFill>
                <a:srgbClr val="FFFFFF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489" name="Google Shape;489;p48"/>
          <p:cNvGrpSpPr/>
          <p:nvPr/>
        </p:nvGrpSpPr>
        <p:grpSpPr>
          <a:xfrm>
            <a:off x="10343488" y="5662438"/>
            <a:ext cx="1054465" cy="469689"/>
            <a:chOff x="9841624" y="4115729"/>
            <a:chExt cx="602169" cy="268223"/>
          </a:xfrm>
        </p:grpSpPr>
        <p:sp>
          <p:nvSpPr>
            <p:cNvPr id="490" name="Google Shape;490;p48"/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1" name="Google Shape;491;p48"/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2" name="Google Shape;492;p48"/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3" name="Google Shape;493;p48"/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494" name="Google Shape;494;p48"/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/>
              <a:ahLst/>
              <a:cxnLst/>
              <a:rect l="l" t="t" r="r" b="b"/>
              <a:pathLst>
                <a:path w="202882" h="268223" extrusionOk="0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33" tIns="45700" rIns="91433" bIns="457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id="3" name="Picture 2" descr="A black background with blue and red letters&#10;&#10;AI-generated content may be incorrect.">
            <a:extLst>
              <a:ext uri="{FF2B5EF4-FFF2-40B4-BE49-F238E27FC236}">
                <a16:creationId xmlns:a16="http://schemas.microsoft.com/office/drawing/2014/main" id="{C396EC2B-8386-B933-B878-A80FA4A278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580" y="4339930"/>
            <a:ext cx="3930259" cy="13188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81"/>
    </mc:Choice>
    <mc:Fallback xmlns="">
      <p:transition spd="slow" advTm="80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Objectives</a:t>
            </a:r>
            <a:endParaRPr sz="4400" dirty="0"/>
          </a:p>
        </p:txBody>
      </p:sp>
      <p:sp>
        <p:nvSpPr>
          <p:cNvPr id="501" name="Google Shape;50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237061" indent="-50799">
              <a:spcBef>
                <a:spcPts val="0"/>
              </a:spcBef>
              <a:buSzPts val="2100"/>
              <a:buNone/>
            </a:pPr>
            <a:endParaRPr sz="1467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7BE0E9-CBC8-D40F-C9DE-EAE7E1FF37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932" y="1235265"/>
            <a:ext cx="4678952" cy="55320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8916E0-763E-677B-2BF8-046D6C0A7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1036" y="1977559"/>
            <a:ext cx="4120635" cy="180638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4407FC-BA60-BB94-C347-2303BAD5E3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2175902"/>
            <a:ext cx="2019300" cy="34385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508"/>
    </mc:Choice>
    <mc:Fallback xmlns="">
      <p:transition spd="slow" advTm="3250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0F022-EB2B-14A0-D99D-51DFBDD85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Overview of Speciation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45377-4950-867E-38DC-CEDCD8853A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Speciation</a:t>
            </a:r>
            <a:r>
              <a:rPr lang="en-US" sz="2600" dirty="0"/>
              <a:t> – the process by which one species splits into multiple species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Species</a:t>
            </a:r>
            <a:r>
              <a:rPr lang="en-US" sz="2300" dirty="0"/>
              <a:t> – a group of population whose members have the potential to breed and produce viable, fertile offspring</a:t>
            </a:r>
          </a:p>
          <a:p>
            <a:pPr lvl="1"/>
            <a:r>
              <a:rPr lang="en-US" sz="2300" dirty="0"/>
              <a:t>Speciation is focused on </a:t>
            </a:r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reproductive isolation </a:t>
            </a:r>
            <a:r>
              <a:rPr lang="en-US" sz="2300" dirty="0"/>
              <a:t>– biological barriers that prevent members of 2 species from producing hybrids</a:t>
            </a:r>
          </a:p>
        </p:txBody>
      </p:sp>
    </p:spTree>
    <p:extLst>
      <p:ext uri="{BB962C8B-B14F-4D97-AF65-F5344CB8AC3E}">
        <p14:creationId xmlns:p14="http://schemas.microsoft.com/office/powerpoint/2010/main" val="169761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96"/>
    </mc:Choice>
    <mc:Fallback xmlns="">
      <p:transition spd="slow" advTm="5399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F898F-CC82-AAAF-1737-28960F8CF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Prezygotic Barriers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00617-E6F7-517B-58A0-BDEAAA4280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Prezygotic barriers </a:t>
            </a:r>
            <a:r>
              <a:rPr lang="en-US" sz="2600" dirty="0"/>
              <a:t>prevent mating or hinder fertilization 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Habitat isolation </a:t>
            </a:r>
            <a:r>
              <a:rPr lang="en-US" sz="2300" dirty="0"/>
              <a:t>(location) -&gt; no reproduction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Behavioral isolation </a:t>
            </a:r>
            <a:r>
              <a:rPr lang="en-US" sz="2300" dirty="0"/>
              <a:t>(signals) -&gt; no reproduction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Temporal isolation </a:t>
            </a:r>
            <a:r>
              <a:rPr lang="en-US" sz="2300" dirty="0"/>
              <a:t>(time) -&gt; no reproduction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Mechanical isolation </a:t>
            </a:r>
            <a:r>
              <a:rPr lang="en-US" sz="2300" dirty="0"/>
              <a:t>(anatomy) -&gt; no reproduction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Gametic isolation </a:t>
            </a:r>
            <a:r>
              <a:rPr lang="en-US" sz="2300" dirty="0"/>
              <a:t>(zygote) -&gt; no zygote</a:t>
            </a:r>
          </a:p>
        </p:txBody>
      </p:sp>
      <p:pic>
        <p:nvPicPr>
          <p:cNvPr id="1026" name="Picture 2" descr="9 Interesting Facts About Blue-footed Boobies">
            <a:extLst>
              <a:ext uri="{FF2B5EF4-FFF2-40B4-BE49-F238E27FC236}">
                <a16:creationId xmlns:a16="http://schemas.microsoft.com/office/drawing/2014/main" id="{577FA236-8808-1ED5-CF05-026A81AD9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3482" y="4183828"/>
            <a:ext cx="3713628" cy="222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48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272"/>
    </mc:Choice>
    <mc:Fallback xmlns="">
      <p:transition spd="slow" advTm="9027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82327-D110-3825-871D-34382F5F2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Postzygotic Barriers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B1961-1161-A9FB-F141-C452F55F7E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Postzygotic barriers </a:t>
            </a:r>
            <a:r>
              <a:rPr lang="en-US" sz="2600" dirty="0"/>
              <a:t>prevent the zygote from being viable or fertile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Reduced hybrid viability </a:t>
            </a:r>
            <a:r>
              <a:rPr lang="en-US" sz="2300" dirty="0">
                <a:solidFill>
                  <a:schemeClr val="tx1"/>
                </a:solidFill>
              </a:rPr>
              <a:t>– development ceases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Reduced hybrid fertility </a:t>
            </a:r>
            <a:r>
              <a:rPr lang="en-US" sz="2300" dirty="0"/>
              <a:t>– offspring is sterile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Hybrid breakdown </a:t>
            </a:r>
            <a:r>
              <a:rPr lang="en-US" sz="2300" dirty="0"/>
              <a:t>– offspring of hybrids are weak/sterile</a:t>
            </a:r>
          </a:p>
        </p:txBody>
      </p:sp>
      <p:pic>
        <p:nvPicPr>
          <p:cNvPr id="2050" name="Picture 2" descr="The Mule Outperforms Both Its Horse Mom and Donkey Dad | HowStuffWorks">
            <a:extLst>
              <a:ext uri="{FF2B5EF4-FFF2-40B4-BE49-F238E27FC236}">
                <a16:creationId xmlns:a16="http://schemas.microsoft.com/office/drawing/2014/main" id="{3528B045-6B34-9C52-E585-6BE907BED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819" y="3703425"/>
            <a:ext cx="4956362" cy="278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06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89"/>
    </mc:Choice>
    <mc:Fallback xmlns="">
      <p:transition spd="slow" advTm="5108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7743C-B9F2-F6D2-2979-C1A1B5FDA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Types of Speciation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C9C78F-DFD9-AFE3-687C-60766E784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620413"/>
              </p:ext>
            </p:extLst>
          </p:nvPr>
        </p:nvGraphicFramePr>
        <p:xfrm>
          <a:off x="627530" y="1466571"/>
          <a:ext cx="7346576" cy="4920217"/>
        </p:xfrm>
        <a:graphic>
          <a:graphicData uri="http://schemas.openxmlformats.org/drawingml/2006/table">
            <a:tbl>
              <a:tblPr/>
              <a:tblGrid>
                <a:gridCol w="3326299">
                  <a:extLst>
                    <a:ext uri="{9D8B030D-6E8A-4147-A177-3AD203B41FA5}">
                      <a16:colId xmlns:a16="http://schemas.microsoft.com/office/drawing/2014/main" val="3397928079"/>
                    </a:ext>
                  </a:extLst>
                </a:gridCol>
                <a:gridCol w="4020277">
                  <a:extLst>
                    <a:ext uri="{9D8B030D-6E8A-4147-A177-3AD203B41FA5}">
                      <a16:colId xmlns:a16="http://schemas.microsoft.com/office/drawing/2014/main" val="1960810483"/>
                    </a:ext>
                  </a:extLst>
                </a:gridCol>
              </a:tblGrid>
              <a:tr h="716860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134F5C"/>
                          </a:solidFill>
                          <a:effectLst/>
                          <a:latin typeface="Cambria" panose="02040503050406030204" pitchFamily="18" charset="0"/>
                        </a:rPr>
                        <a:t>Allopatric Speciation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134F5C"/>
                          </a:solidFill>
                          <a:effectLst/>
                          <a:latin typeface="Cambria" panose="02040503050406030204" pitchFamily="18" charset="0"/>
                        </a:rPr>
                        <a:t>Sympatric Speciation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377898"/>
                  </a:ext>
                </a:extLst>
              </a:tr>
              <a:tr h="451622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Geographical Isolation – interrupts gene flow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Behavioral Isolation</a:t>
                      </a:r>
                      <a:endParaRPr lang="en-US" sz="180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234436"/>
                  </a:ext>
                </a:extLst>
              </a:tr>
              <a:tr h="716860">
                <a:tc>
                  <a:txBody>
                    <a:bodyPr/>
                    <a:lstStyle/>
                    <a:p>
                      <a:pPr fontAlgn="t"/>
                      <a:r>
                        <a:rPr lang="en-US" sz="1900" dirty="0">
                          <a:effectLst/>
                        </a:rPr>
                        <a:t>Newly isolated populations – more altering of gene pools, geographic occurrences</a:t>
                      </a: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Sexual selection/ part of pop switching habitat, change in resource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173412"/>
                  </a:ext>
                </a:extLst>
              </a:tr>
              <a:tr h="430116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Slow</a:t>
                      </a:r>
                      <a:endParaRPr lang="en-US" sz="180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Fast</a:t>
                      </a:r>
                      <a:endParaRPr lang="en-US" sz="180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640557"/>
                  </a:ext>
                </a:extLst>
              </a:tr>
              <a:tr h="2035881"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Natural selection occurs (selection against hybrids) -&gt; speciation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134F5C"/>
                          </a:solidFill>
                          <a:effectLst/>
                          <a:latin typeface="Cambria" panose="02040503050406030204" pitchFamily="18" charset="0"/>
                        </a:rPr>
                        <a:t>Polyploidy</a:t>
                      </a:r>
                      <a:r>
                        <a:rPr lang="en-US" sz="1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in plants (nondisjunction of chromosomes) -&gt; cannot breed with diploid members and produce fertile offspring</a:t>
                      </a:r>
                      <a:endParaRPr lang="en-US" sz="1800" dirty="0">
                        <a:effectLst/>
                      </a:endParaRPr>
                    </a:p>
                  </a:txBody>
                  <a:tcPr marL="71686" marR="71686" marT="71686" marB="716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992630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2F069EE9-97CF-9AC1-9141-5B6814444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6450" y="18129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7" name="Picture 5" descr="Difference between Allopatric and Sympatric Speciation">
            <a:extLst>
              <a:ext uri="{FF2B5EF4-FFF2-40B4-BE49-F238E27FC236}">
                <a16:creationId xmlns:a16="http://schemas.microsoft.com/office/drawing/2014/main" id="{0005A850-7163-6398-8649-A47BE48CE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2130" y="474219"/>
            <a:ext cx="3846232" cy="359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BF4433-26DB-C240-03AD-F12F95575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106" y="4120314"/>
            <a:ext cx="4086224" cy="2429851"/>
          </a:xfrm>
        </p:spPr>
        <p:txBody>
          <a:bodyPr>
            <a:normAutofit/>
          </a:bodyPr>
          <a:lstStyle/>
          <a:p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Hybrid zones </a:t>
            </a:r>
            <a:r>
              <a:rPr lang="en-US" sz="2300" dirty="0"/>
              <a:t>– places where species can meet, not complete barrier -&gt; reinforce barrier, species fuse, or stabilize hybrids</a:t>
            </a:r>
          </a:p>
          <a:p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46048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1540"/>
    </mc:Choice>
    <mc:Fallback xmlns="">
      <p:transition spd="slow" advTm="16154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B553A-C052-BEAB-A75C-F30F267F2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Rates of Evolution and Speciation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49476-1BED-B67D-85BB-4CC429330D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</a:rPr>
              <a:t>Divergent evolution </a:t>
            </a:r>
            <a:r>
              <a:rPr lang="en-US" sz="2600" dirty="0"/>
              <a:t>– adaptation to new habitats results in phenotypic diversification -&gt; speciation</a:t>
            </a:r>
          </a:p>
          <a:p>
            <a:pPr lvl="1"/>
            <a:r>
              <a:rPr lang="en-US" sz="2300" b="1" dirty="0">
                <a:solidFill>
                  <a:schemeClr val="accent2">
                    <a:lumMod val="50000"/>
                  </a:schemeClr>
                </a:solidFill>
              </a:rPr>
              <a:t>Adaptive radiation </a:t>
            </a:r>
            <a:r>
              <a:rPr lang="en-US" sz="2300" dirty="0"/>
              <a:t>– many new species arise from a single common ancestor due to many new niches available to be filled (like after an extinction) – speeds up speciation</a:t>
            </a:r>
            <a:endParaRPr lang="en-US" sz="2600" dirty="0"/>
          </a:p>
          <a:p>
            <a:endParaRPr lang="en-US" sz="2600" dirty="0"/>
          </a:p>
        </p:txBody>
      </p:sp>
      <p:pic>
        <p:nvPicPr>
          <p:cNvPr id="4098" name="Picture 2" descr="Divergent vs convergent evolution with ancestors development outline diagram">
            <a:extLst>
              <a:ext uri="{FF2B5EF4-FFF2-40B4-BE49-F238E27FC236}">
                <a16:creationId xmlns:a16="http://schemas.microsoft.com/office/drawing/2014/main" id="{A9E64E3A-D02A-CDE5-4B25-4757BB713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732679"/>
            <a:ext cx="5874124" cy="293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C3FED39-AD89-4640-DDC2-6028DB7EB659}"/>
              </a:ext>
            </a:extLst>
          </p:cNvPr>
          <p:cNvSpPr txBox="1">
            <a:spLocks/>
          </p:cNvSpPr>
          <p:nvPr/>
        </p:nvSpPr>
        <p:spPr>
          <a:xfrm>
            <a:off x="838200" y="3652136"/>
            <a:ext cx="4630271" cy="3017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609585" marR="0" lvl="0" indent="-423323" algn="l" rtl="0" eaLnBrk="1" hangingPunct="1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marL="1219170" marR="0" lvl="1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marL="1828754" marR="0" lvl="2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marL="2438339" marR="0" lvl="3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marL="3047924" marR="0" lvl="4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marL="3657509" marR="0" lvl="5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marL="4267093" marR="0" lvl="6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marL="4876678" marR="0" lvl="7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marL="5486263" marR="0" lvl="8" indent="-423323" algn="l" rtl="0" eaLnBrk="1" hangingPunct="1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>
            <a:pPr lvl="1"/>
            <a:r>
              <a:rPr lang="en-US" sz="2300" b="1" kern="0" dirty="0">
                <a:solidFill>
                  <a:schemeClr val="accent2">
                    <a:lumMod val="50000"/>
                  </a:schemeClr>
                </a:solidFill>
              </a:rPr>
              <a:t>Punctuated equilibrium </a:t>
            </a:r>
            <a:r>
              <a:rPr lang="en-US" sz="2300" kern="0" dirty="0"/>
              <a:t>– periods of stasis followed by sudden change</a:t>
            </a:r>
          </a:p>
          <a:p>
            <a:pPr lvl="1"/>
            <a:r>
              <a:rPr lang="en-US" sz="2300" b="1" kern="0" dirty="0">
                <a:solidFill>
                  <a:schemeClr val="accent2">
                    <a:lumMod val="50000"/>
                  </a:schemeClr>
                </a:solidFill>
              </a:rPr>
              <a:t>Gradualism</a:t>
            </a:r>
            <a:r>
              <a:rPr lang="en-US" sz="2300" kern="0" dirty="0"/>
              <a:t> – gradual evolution over time</a:t>
            </a:r>
          </a:p>
          <a:p>
            <a:pPr lvl="1"/>
            <a:r>
              <a:rPr lang="en-US" sz="2300" kern="0" dirty="0"/>
              <a:t>Compares to </a:t>
            </a:r>
            <a:r>
              <a:rPr lang="en-US" sz="2300" b="1" kern="0" dirty="0">
                <a:solidFill>
                  <a:schemeClr val="accent2">
                    <a:lumMod val="50000"/>
                  </a:schemeClr>
                </a:solidFill>
              </a:rPr>
              <a:t>convergent evolution</a:t>
            </a:r>
          </a:p>
          <a:p>
            <a:endParaRPr lang="en-US" sz="2600" kern="0" dirty="0"/>
          </a:p>
          <a:p>
            <a:endParaRPr lang="en-US" sz="2600" kern="0" dirty="0"/>
          </a:p>
        </p:txBody>
      </p:sp>
    </p:spTree>
    <p:extLst>
      <p:ext uri="{BB962C8B-B14F-4D97-AF65-F5344CB8AC3E}">
        <p14:creationId xmlns:p14="http://schemas.microsoft.com/office/powerpoint/2010/main" val="331227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094"/>
    </mc:Choice>
    <mc:Fallback xmlns="">
      <p:transition spd="slow" advTm="12309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ctr" anchorCtr="0">
            <a:normAutofit/>
          </a:bodyPr>
          <a:lstStyle/>
          <a:p>
            <a:pPr>
              <a:buSzPts val="3300"/>
            </a:pPr>
            <a:r>
              <a:rPr lang="en" sz="4400" b="1" dirty="0">
                <a:latin typeface="Kalam"/>
                <a:ea typeface="Kalam"/>
                <a:cs typeface="Kalam"/>
                <a:sym typeface="Kalam"/>
              </a:rPr>
              <a:t>Speciation Review</a:t>
            </a:r>
            <a:endParaRPr sz="4400" dirty="0"/>
          </a:p>
        </p:txBody>
      </p:sp>
      <p:sp>
        <p:nvSpPr>
          <p:cNvPr id="542" name="Google Shape;542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rmAutofit/>
          </a:bodyPr>
          <a:lstStyle/>
          <a:p>
            <a:pPr marL="514350" indent="-514350">
              <a:spcBef>
                <a:spcPts val="0"/>
              </a:spcBef>
              <a:buSzPts val="2000"/>
              <a:buAutoNum type="arabicPeriod"/>
            </a:pPr>
            <a:r>
              <a:rPr lang="en-US" sz="2600" dirty="0"/>
              <a:t>Reproductive barriers</a:t>
            </a:r>
          </a:p>
          <a:p>
            <a:pPr marL="514350" indent="-514350">
              <a:spcBef>
                <a:spcPts val="0"/>
              </a:spcBef>
              <a:buSzPts val="2000"/>
              <a:buAutoNum type="arabicPeriod"/>
            </a:pPr>
            <a:r>
              <a:rPr lang="en-US" sz="2600" dirty="0"/>
              <a:t>Allopatric and sympatric speciation</a:t>
            </a:r>
          </a:p>
          <a:p>
            <a:pPr marL="514350" indent="-514350">
              <a:spcBef>
                <a:spcPts val="0"/>
              </a:spcBef>
              <a:buSzPts val="2000"/>
              <a:buAutoNum type="arabicPeriod"/>
            </a:pPr>
            <a:r>
              <a:rPr lang="en-US" sz="2600" dirty="0"/>
              <a:t>Rates of speciation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103"/>
    </mc:Choice>
    <mc:Fallback xmlns="">
      <p:transition spd="slow" advTm="23103"/>
    </mc:Fallback>
  </mc:AlternateContent>
</p:sld>
</file>

<file path=ppt/theme/theme1.xml><?xml version="1.0" encoding="utf-8"?>
<a:theme xmlns:a="http://schemas.openxmlformats.org/drawingml/2006/main" name="FunkyShapesVTI">
  <a:themeElements>
    <a:clrScheme name="Custom 15">
      <a:dk1>
        <a:srgbClr val="000000"/>
      </a:dk1>
      <a:lt1>
        <a:srgbClr val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AP Study Font">
      <a:majorFont>
        <a:latin typeface="Kalam Bold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 Bio 7.9</Template>
  <TotalTime>1780</TotalTime>
  <Words>317</Words>
  <Application>Microsoft Office PowerPoint</Application>
  <PresentationFormat>Widescreen</PresentationFormat>
  <Paragraphs>45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Cambria</vt:lpstr>
      <vt:lpstr>Fredericka the Great</vt:lpstr>
      <vt:lpstr>Kalam</vt:lpstr>
      <vt:lpstr>FunkyShapesVTI</vt:lpstr>
      <vt:lpstr>AP BIO</vt:lpstr>
      <vt:lpstr>Objectives</vt:lpstr>
      <vt:lpstr>Overview of Speciation</vt:lpstr>
      <vt:lpstr>Prezygotic Barriers</vt:lpstr>
      <vt:lpstr>Postzygotic Barriers</vt:lpstr>
      <vt:lpstr>Types of Speciation</vt:lpstr>
      <vt:lpstr>Rates of Evolution and Speciation</vt:lpstr>
      <vt:lpstr>Speciation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Karpoukhin</dc:creator>
  <cp:lastModifiedBy>Daniel Karpoukhin</cp:lastModifiedBy>
  <cp:revision>9</cp:revision>
  <dcterms:created xsi:type="dcterms:W3CDTF">2025-07-30T23:30:17Z</dcterms:created>
  <dcterms:modified xsi:type="dcterms:W3CDTF">2025-08-15T05:15:15Z</dcterms:modified>
</cp:coreProperties>
</file>