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7" r:id="rId2"/>
    <p:sldId id="268" r:id="rId3"/>
    <p:sldId id="274" r:id="rId4"/>
    <p:sldId id="275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 resistance in bacteria – inherently able to do this due to heightened diversity within populations (mutations, horizontal gene transfer)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7.11: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Variations in Populations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"/>
    </mc:Choice>
    <mc:Fallback xmlns="">
      <p:transition spd="slow" advTm="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D385C-B33F-76CF-8406-4A39FFC0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00" y="681036"/>
            <a:ext cx="6810375" cy="555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01E8F-6453-FA50-8616-F893D00D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38" y="2763931"/>
            <a:ext cx="1914525" cy="158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1"/>
    </mc:Choice>
    <mc:Fallback xmlns="">
      <p:transition spd="slow" advTm="219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CC86-BB69-8F95-EF24-B7AF3623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Genetic Variation and Extinction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E173E-25D6-A02B-F652-2FB0780E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5558"/>
            <a:ext cx="6396318" cy="4667250"/>
          </a:xfrm>
        </p:spPr>
        <p:txBody>
          <a:bodyPr>
            <a:normAutofit/>
          </a:bodyPr>
          <a:lstStyle/>
          <a:p>
            <a:r>
              <a:rPr lang="en-US" sz="2600" dirty="0"/>
              <a:t>Genetic variation is what makes natural selection possible – different genes are “selected for” in different environments</a:t>
            </a:r>
          </a:p>
          <a:p>
            <a:pPr lvl="1"/>
            <a:r>
              <a:rPr lang="en-US" sz="2300" dirty="0"/>
              <a:t>Variation can affect how much a population increases and decreases</a:t>
            </a:r>
          </a:p>
          <a:p>
            <a:r>
              <a:rPr lang="en-US" sz="2600" dirty="0"/>
              <a:t>Populations with little genetic diversity are at a risk of decline or extinction</a:t>
            </a:r>
          </a:p>
          <a:p>
            <a:pPr lvl="1"/>
            <a:r>
              <a:rPr lang="en-US" sz="2300" dirty="0"/>
              <a:t>Populations that undergo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bottleneck effect </a:t>
            </a:r>
            <a:r>
              <a:rPr lang="en-US" sz="2300" dirty="0"/>
              <a:t>have little diversity -&gt; an environmental change can be problematic</a:t>
            </a:r>
          </a:p>
          <a:p>
            <a:pPr lvl="1"/>
            <a:r>
              <a:rPr lang="en-US" sz="2300" dirty="0"/>
              <a:t>Crops and monoculture</a:t>
            </a:r>
          </a:p>
        </p:txBody>
      </p:sp>
      <p:pic>
        <p:nvPicPr>
          <p:cNvPr id="1026" name="Picture 2" descr="Black-footed ferret | Smithsonian's National Zoo and Conservation Biology  Institute">
            <a:extLst>
              <a:ext uri="{FF2B5EF4-FFF2-40B4-BE49-F238E27FC236}">
                <a16:creationId xmlns:a16="http://schemas.microsoft.com/office/drawing/2014/main" id="{235BB2E5-6456-A52B-BE92-19A8AEE0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28" y="1575558"/>
            <a:ext cx="3258671" cy="196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EE8B2-8D13-4BDC-5CE2-83E5A9A8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127" y="3670959"/>
            <a:ext cx="3258671" cy="21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06"/>
    </mc:Choice>
    <mc:Fallback xmlns="">
      <p:transition spd="slow" advTm="1333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CA18-9FBA-C4E6-5DB9-21FEA85C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Genetic Variation and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F3694-9015-57B7-E059-1457BA1A2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90688"/>
            <a:ext cx="10887635" cy="4736540"/>
          </a:xfrm>
        </p:spPr>
        <p:txBody>
          <a:bodyPr>
            <a:normAutofit/>
          </a:bodyPr>
          <a:lstStyle/>
          <a:p>
            <a:r>
              <a:rPr lang="en-US" sz="2600" dirty="0"/>
              <a:t>Genetically diverse populations (and ecosystems) = more resilient to environmental change</a:t>
            </a:r>
          </a:p>
          <a:p>
            <a:pPr lvl="1"/>
            <a:r>
              <a:rPr lang="en-US" sz="2300" dirty="0"/>
              <a:t>More likely for there to be individuals that have traits which allow them to withstand/adapt to the new environment</a:t>
            </a:r>
          </a:p>
          <a:p>
            <a:pPr lvl="1"/>
            <a:r>
              <a:rPr lang="en-US" sz="2300" dirty="0"/>
              <a:t>If everyone is the same no individual is better adapted than another</a:t>
            </a:r>
          </a:p>
          <a:p>
            <a:r>
              <a:rPr lang="en-US" sz="2600" dirty="0"/>
              <a:t>Alleles that beneficial in one environment may be detrimental in another – different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selective pressures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2978D-D996-20A7-25AA-CA42F750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2" t="26672" r="6784" b="33798"/>
          <a:stretch>
            <a:fillRect/>
          </a:stretch>
        </p:blipFill>
        <p:spPr>
          <a:xfrm>
            <a:off x="1981199" y="4567007"/>
            <a:ext cx="8494059" cy="21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44"/>
    </mc:Choice>
    <mc:Fallback xmlns="">
      <p:transition spd="slow" advTm="960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Variations in Populations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Benefits of genetic diversity within populations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3"/>
    </mc:Choice>
    <mc:Fallback xmlns="">
      <p:transition spd="slow" advTm="16603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7.10</Template>
  <TotalTime>1674</TotalTime>
  <Words>175</Words>
  <Application>Microsoft Office PowerPoint</Application>
  <PresentationFormat>Widescreen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Genetic Variation and Extinction</vt:lpstr>
      <vt:lpstr>Genetic Variation and Resilience</vt:lpstr>
      <vt:lpstr>Variations in Populations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9</cp:revision>
  <dcterms:created xsi:type="dcterms:W3CDTF">2025-07-30T23:30:17Z</dcterms:created>
  <dcterms:modified xsi:type="dcterms:W3CDTF">2025-08-15T05:18:30Z</dcterms:modified>
</cp:coreProperties>
</file>