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7" r:id="rId2"/>
    <p:sldId id="268" r:id="rId3"/>
    <p:sldId id="274" r:id="rId4"/>
    <p:sldId id="275" r:id="rId5"/>
    <p:sldId id="27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61290" autoAdjust="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3C261-7DC1-42C5-8EB8-E9FA3CD189A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E6D141-2D46-438D-BECE-9D925A61B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54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g2c8773d8918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9" name="Google Shape;469;g2c8773d8918_4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70" name="Google Shape;470;g2c8773d8918_4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g2c8773d8918_4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7" name="Google Shape;497;g2c8773d8918_4_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98" name="Google Shape;498;g2c8773d8918_4_2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2c8773d8918_4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38" name="Google Shape;538;g2c8773d8918_4_6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39" name="Google Shape;539;g2c8773d8918_4_6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5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Kalam"/>
              <a:buNone/>
              <a:defRPr sz="6000" b="1" cap="none">
                <a:latin typeface="Kalam"/>
                <a:ea typeface="Kalam"/>
                <a:cs typeface="Kalam"/>
                <a:sym typeface="Kala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10" name="Google Shape;210;p2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 cap="none"/>
            </a:lvl1pPr>
            <a:lvl2pPr lvl="1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/>
            </a:lvl3pPr>
            <a:lvl4pPr lvl="3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grpSp>
        <p:nvGrpSpPr>
          <p:cNvPr id="211" name="Google Shape;211;p26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12" name="Google Shape;212;p26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3" name="Google Shape;213;p26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4" name="Google Shape;214;p26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5" name="Google Shape;215;p26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6" name="Google Shape;216;p26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17" name="Google Shape;217;p26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26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26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20" name="Google Shape;220;p26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359847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30" name="Google Shape;330;p3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5"/>
            <a:ext cx="4351339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31" name="Google Shape;331;p35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32" name="Google Shape;332;p35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3" name="Google Shape;333;p35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4" name="Google Shape;334;p35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5" name="Google Shape;335;p35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6" name="Google Shape;336;p35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37" name="Google Shape;337;p35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35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35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40" name="Google Shape;340;p35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927636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9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3" name="Google Shape;343;p3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9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44" name="Google Shape;344;p36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45" name="Google Shape;345;p36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6" name="Google Shape;346;p36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7" name="Google Shape;347;p36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8" name="Google Shape;348;p36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9" name="Google Shape;349;p36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50" name="Google Shape;350;p36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36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36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53" name="Google Shape;353;p36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61189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3" name="Google Shape;223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24" name="Google Shape;224;p27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25" name="Google Shape;225;p27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6" name="Google Shape;226;p27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7" name="Google Shape;227;p27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8" name="Google Shape;228;p27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9" name="Google Shape;229;p27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30" name="Google Shape;230;p27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27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27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33" name="Google Shape;233;p27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95090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8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Kalam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36" name="Google Shape;236;p28"/>
          <p:cNvSpPr txBox="1"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2400">
                <a:solidFill>
                  <a:srgbClr val="888888"/>
                </a:solidFill>
              </a:defRPr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867">
                <a:solidFill>
                  <a:srgbClr val="888888"/>
                </a:solidFill>
              </a:defRPr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37" name="Google Shape;237;p28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38" name="Google Shape;238;p28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9" name="Google Shape;239;p28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0" name="Google Shape;240;p28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1" name="Google Shape;241;p28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2" name="Google Shape;242;p28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43" name="Google Shape;243;p28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44" name="Google Shape;244;p28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45" name="Google Shape;245;p28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46" name="Google Shape;246;p28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860556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51" name="Google Shape;251;p29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52" name="Google Shape;252;p29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3" name="Google Shape;253;p29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4" name="Google Shape;254;p29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5" name="Google Shape;255;p29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6" name="Google Shape;256;p29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57" name="Google Shape;257;p29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29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29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60" name="Google Shape;260;p29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50063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3" name="Google Shape;263;p3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 b="1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 b="1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 b="1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4" name="Google Shape;264;p3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5" name="Google Shape;265;p30"/>
          <p:cNvSpPr txBox="1">
            <a:spLocks noGrp="1"/>
          </p:cNvSpPr>
          <p:nvPr>
            <p:ph type="body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 b="1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 b="1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 b="1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6" name="Google Shape;266;p30"/>
          <p:cNvSpPr txBox="1">
            <a:spLocks noGrp="1"/>
          </p:cNvSpPr>
          <p:nvPr>
            <p:ph type="body" idx="4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67" name="Google Shape;267;p30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68" name="Google Shape;268;p30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9" name="Google Shape;269;p30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0" name="Google Shape;270;p30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1" name="Google Shape;271;p30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2" name="Google Shape;272;p30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73" name="Google Shape;273;p30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30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5" name="Google Shape;275;p30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76" name="Google Shape;276;p30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567200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79" name="Google Shape;279;p31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80" name="Google Shape;280;p31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1" name="Google Shape;281;p31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2" name="Google Shape;282;p31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3" name="Google Shape;283;p31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4" name="Google Shape;284;p31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85" name="Google Shape;285;p31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31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31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88" name="Google Shape;288;p31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283829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0" name="Google Shape;290;p32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91" name="Google Shape;291;p32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2" name="Google Shape;292;p32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3" name="Google Shape;293;p32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4" name="Google Shape;294;p32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5" name="Google Shape;295;p32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96" name="Google Shape;296;p32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7" name="Google Shape;297;p32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32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99" name="Google Shape;299;p32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583704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Kalam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2" name="Google Shape;302;p33"/>
          <p:cNvSpPr txBox="1">
            <a:spLocks noGrp="1"/>
          </p:cNvSpPr>
          <p:nvPr>
            <p:ph type="body" idx="1"/>
          </p:nvPr>
        </p:nvSpPr>
        <p:spPr>
          <a:xfrm>
            <a:off x="5183188" y="987426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507987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3200"/>
            </a:lvl1pPr>
            <a:lvl2pPr marL="1219170" lvl="1" indent="-482588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800"/>
            </a:lvl2pPr>
            <a:lvl3pPr marL="1828754" lvl="2" indent="-4571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400"/>
            </a:lvl3pPr>
            <a:lvl4pPr marL="2438339" lvl="3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4pPr>
            <a:lvl5pPr marL="3047924" lvl="4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5pPr>
            <a:lvl6pPr marL="3657509" lvl="5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6pPr>
            <a:lvl7pPr marL="4267093" lvl="6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7pPr>
            <a:lvl8pPr marL="4876678" lvl="7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8pPr>
            <a:lvl9pPr marL="5486263" lvl="8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3" name="Google Shape;303;p33"/>
          <p:cNvSpPr txBox="1">
            <a:spLocks noGrp="1"/>
          </p:cNvSpPr>
          <p:nvPr>
            <p:ph type="body" idx="2"/>
          </p:nvPr>
        </p:nvSpPr>
        <p:spPr>
          <a:xfrm>
            <a:off x="839788" y="2057401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467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200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04" name="Google Shape;304;p33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05" name="Google Shape;305;p33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6" name="Google Shape;306;p33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7" name="Google Shape;307;p33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8" name="Google Shape;308;p33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9" name="Google Shape;309;p33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10" name="Google Shape;310;p33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33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33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13" name="Google Shape;313;p33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71942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3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Kalam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16" name="Google Shape;316;p34"/>
          <p:cNvSpPr>
            <a:spLocks noGrp="1"/>
          </p:cNvSpPr>
          <p:nvPr>
            <p:ph type="pic" idx="2"/>
          </p:nvPr>
        </p:nvSpPr>
        <p:spPr>
          <a:xfrm>
            <a:off x="5183188" y="987426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317" name="Google Shape;317;p34"/>
          <p:cNvSpPr txBox="1">
            <a:spLocks noGrp="1"/>
          </p:cNvSpPr>
          <p:nvPr>
            <p:ph type="body" idx="1"/>
          </p:nvPr>
        </p:nvSpPr>
        <p:spPr>
          <a:xfrm>
            <a:off x="839788" y="2057401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467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200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18" name="Google Shape;318;p34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19" name="Google Shape;319;p34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0" name="Google Shape;320;p34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1" name="Google Shape;321;p34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2" name="Google Shape;322;p34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3" name="Google Shape;323;p34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24" name="Google Shape;324;p34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5" name="Google Shape;325;p34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6" name="Google Shape;326;p34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27" name="Google Shape;327;p34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636361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alam"/>
              <a:buNone/>
              <a:defRPr sz="3300" b="1" i="0" u="none" strike="noStrike" cap="none">
                <a:solidFill>
                  <a:schemeClr val="dk1"/>
                </a:solidFill>
                <a:latin typeface="Kalam"/>
                <a:ea typeface="Kalam"/>
                <a:cs typeface="Kalam"/>
                <a:sym typeface="Kala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204" name="Google Shape;204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205" name="Google Shape;205;p25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206" name="Google Shape;206;p25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207" name="Google Shape;207;p25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7997852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4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3" name="Google Shape;473;p48"/>
          <p:cNvSpPr/>
          <p:nvPr/>
        </p:nvSpPr>
        <p:spPr>
          <a:xfrm>
            <a:off x="1656624" y="901770"/>
            <a:ext cx="4970256" cy="3855397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4" name="Google Shape;474;p48"/>
          <p:cNvSpPr/>
          <p:nvPr/>
        </p:nvSpPr>
        <p:spPr>
          <a:xfrm>
            <a:off x="1656624" y="901770"/>
            <a:ext cx="4970256" cy="3855397"/>
          </a:xfrm>
          <a:prstGeom prst="rect">
            <a:avLst/>
          </a:prstGeom>
          <a:solidFill>
            <a:schemeClr val="accent3">
              <a:alpha val="20000"/>
            </a:schemeClr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5" name="Google Shape;475;p48"/>
          <p:cNvSpPr/>
          <p:nvPr/>
        </p:nvSpPr>
        <p:spPr>
          <a:xfrm>
            <a:off x="1" y="1"/>
            <a:ext cx="3871489" cy="4096327"/>
          </a:xfrm>
          <a:custGeom>
            <a:avLst/>
            <a:gdLst/>
            <a:ahLst/>
            <a:cxnLst/>
            <a:rect l="l" t="t" r="r" b="b"/>
            <a:pathLst>
              <a:path w="3871489" h="4096327" extrusionOk="0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80BD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6" name="Google Shape;476;p48"/>
          <p:cNvSpPr/>
          <p:nvPr/>
        </p:nvSpPr>
        <p:spPr>
          <a:xfrm>
            <a:off x="1" y="1"/>
            <a:ext cx="3871489" cy="4096327"/>
          </a:xfrm>
          <a:custGeom>
            <a:avLst/>
            <a:gdLst/>
            <a:ahLst/>
            <a:cxnLst/>
            <a:rect l="l" t="t" r="r" b="b"/>
            <a:pathLst>
              <a:path w="3871489" h="4096327" extrusionOk="0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80BD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7" name="Google Shape;477;p48"/>
          <p:cNvSpPr/>
          <p:nvPr/>
        </p:nvSpPr>
        <p:spPr>
          <a:xfrm>
            <a:off x="0" y="1396899"/>
            <a:ext cx="1861853" cy="277779"/>
          </a:xfrm>
          <a:custGeom>
            <a:avLst/>
            <a:gdLst/>
            <a:ahLst/>
            <a:cxnLst/>
            <a:rect l="l" t="t" r="r" b="b"/>
            <a:pathLst>
              <a:path w="1861854" h="277779" extrusionOk="0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8" name="Google Shape;478;p48"/>
          <p:cNvSpPr/>
          <p:nvPr/>
        </p:nvSpPr>
        <p:spPr>
          <a:xfrm>
            <a:off x="0" y="1836633"/>
            <a:ext cx="1861853" cy="277779"/>
          </a:xfrm>
          <a:custGeom>
            <a:avLst/>
            <a:gdLst/>
            <a:ahLst/>
            <a:cxnLst/>
            <a:rect l="l" t="t" r="r" b="b"/>
            <a:pathLst>
              <a:path w="1861854" h="277779" extrusionOk="0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9" name="Google Shape;479;p48"/>
          <p:cNvSpPr/>
          <p:nvPr/>
        </p:nvSpPr>
        <p:spPr>
          <a:xfrm>
            <a:off x="1549229" y="798987"/>
            <a:ext cx="4970256" cy="385539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0" name="Google Shape;480;p48"/>
          <p:cNvSpPr txBox="1">
            <a:spLocks noGrp="1"/>
          </p:cNvSpPr>
          <p:nvPr>
            <p:ph type="ctrTitle"/>
          </p:nvPr>
        </p:nvSpPr>
        <p:spPr>
          <a:xfrm>
            <a:off x="2044968" y="982020"/>
            <a:ext cx="4108560" cy="164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b" anchorCtr="0">
            <a:normAutofit/>
          </a:bodyPr>
          <a:lstStyle/>
          <a:p>
            <a:pPr>
              <a:buClr>
                <a:srgbClr val="CC4125"/>
              </a:buClr>
              <a:buSzPts val="5400"/>
            </a:pPr>
            <a:r>
              <a:rPr lang="en" sz="7200" dirty="0">
                <a:solidFill>
                  <a:srgbClr val="CC4125"/>
                </a:solidFill>
                <a:latin typeface="Fredericka the Great"/>
                <a:ea typeface="Fredericka the Great"/>
                <a:cs typeface="Fredericka the Great"/>
                <a:sym typeface="Fredericka the Great"/>
              </a:rPr>
              <a:t>AP BIO</a:t>
            </a:r>
            <a:endParaRPr sz="1467" dirty="0"/>
          </a:p>
        </p:txBody>
      </p:sp>
      <p:sp>
        <p:nvSpPr>
          <p:cNvPr id="481" name="Google Shape;481;p48"/>
          <p:cNvSpPr txBox="1">
            <a:spLocks noGrp="1"/>
          </p:cNvSpPr>
          <p:nvPr>
            <p:ph type="subTitle" idx="1"/>
          </p:nvPr>
        </p:nvSpPr>
        <p:spPr>
          <a:xfrm>
            <a:off x="1824219" y="2703377"/>
            <a:ext cx="4550059" cy="164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Clr>
                <a:srgbClr val="134F5C"/>
              </a:buClr>
              <a:buSzPts val="3900"/>
            </a:pPr>
            <a:r>
              <a:rPr lang="en" sz="5200" b="1" dirty="0">
                <a:solidFill>
                  <a:srgbClr val="134F5C"/>
                </a:solidFill>
                <a:latin typeface="Kalam"/>
                <a:ea typeface="Kalam"/>
                <a:cs typeface="Kalam"/>
                <a:sym typeface="Kalam"/>
              </a:rPr>
              <a:t>TOPIC 7.7:</a:t>
            </a:r>
          </a:p>
          <a:p>
            <a:pPr marL="0" indent="0">
              <a:spcBef>
                <a:spcPts val="0"/>
              </a:spcBef>
              <a:buClr>
                <a:srgbClr val="134F5C"/>
              </a:buClr>
              <a:buSzPts val="3900"/>
            </a:pPr>
            <a:r>
              <a:rPr lang="en" sz="5200" b="1" dirty="0">
                <a:solidFill>
                  <a:srgbClr val="134F5C"/>
                </a:solidFill>
                <a:latin typeface="Kalam"/>
                <a:ea typeface="Kalam"/>
                <a:cs typeface="Kalam"/>
                <a:sym typeface="Kalam"/>
              </a:rPr>
              <a:t>Common Ancestry</a:t>
            </a:r>
          </a:p>
        </p:txBody>
      </p:sp>
      <p:sp>
        <p:nvSpPr>
          <p:cNvPr id="482" name="Google Shape;482;p48"/>
          <p:cNvSpPr/>
          <p:nvPr/>
        </p:nvSpPr>
        <p:spPr>
          <a:xfrm>
            <a:off x="1366115" y="3453762"/>
            <a:ext cx="319941" cy="319941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3" name="Google Shape;483;p48"/>
          <p:cNvSpPr/>
          <p:nvPr/>
        </p:nvSpPr>
        <p:spPr>
          <a:xfrm>
            <a:off x="1366115" y="3453762"/>
            <a:ext cx="319941" cy="319941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484" name="Google Shape;484;p48" descr="Green patterned leaves"/>
          <p:cNvPicPr preferRelativeResize="0"/>
          <p:nvPr/>
        </p:nvPicPr>
        <p:blipFill rotWithShape="1">
          <a:blip r:embed="rId3">
            <a:alphaModFix/>
          </a:blip>
          <a:srcRect t="18158" r="1" b="15675"/>
          <a:stretch/>
        </p:blipFill>
        <p:spPr>
          <a:xfrm>
            <a:off x="6942470" y="1796564"/>
            <a:ext cx="4943409" cy="2170137"/>
          </a:xfrm>
          <a:prstGeom prst="rect">
            <a:avLst/>
          </a:prstGeom>
          <a:noFill/>
          <a:ln>
            <a:noFill/>
          </a:ln>
        </p:spPr>
      </p:pic>
      <p:sp>
        <p:nvSpPr>
          <p:cNvPr id="485" name="Google Shape;485;p48"/>
          <p:cNvSpPr/>
          <p:nvPr/>
        </p:nvSpPr>
        <p:spPr>
          <a:xfrm>
            <a:off x="8068715" y="982020"/>
            <a:ext cx="622472" cy="622472"/>
          </a:xfrm>
          <a:custGeom>
            <a:avLst/>
            <a:gdLst/>
            <a:ahLst/>
            <a:cxnLst/>
            <a:rect l="l" t="t" r="r" b="b"/>
            <a:pathLst>
              <a:path w="807148" h="807148" extrusionOk="0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6" name="Google Shape;486;p48"/>
          <p:cNvSpPr/>
          <p:nvPr/>
        </p:nvSpPr>
        <p:spPr>
          <a:xfrm>
            <a:off x="8068715" y="982020"/>
            <a:ext cx="622472" cy="622472"/>
          </a:xfrm>
          <a:custGeom>
            <a:avLst/>
            <a:gdLst/>
            <a:ahLst/>
            <a:cxnLst/>
            <a:rect l="l" t="t" r="r" b="b"/>
            <a:pathLst>
              <a:path w="807148" h="807148" extrusionOk="0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7" name="Google Shape;487;p48"/>
          <p:cNvSpPr/>
          <p:nvPr/>
        </p:nvSpPr>
        <p:spPr>
          <a:xfrm>
            <a:off x="9983019" y="4738592"/>
            <a:ext cx="2208981" cy="2119409"/>
          </a:xfrm>
          <a:custGeom>
            <a:avLst/>
            <a:gdLst/>
            <a:ahLst/>
            <a:cxnLst/>
            <a:rect l="l" t="t" r="r" b="b"/>
            <a:pathLst>
              <a:path w="3432581" h="3293393" extrusionOk="0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8" name="Google Shape;488;p48"/>
          <p:cNvSpPr/>
          <p:nvPr/>
        </p:nvSpPr>
        <p:spPr>
          <a:xfrm>
            <a:off x="9983019" y="4738592"/>
            <a:ext cx="2208981" cy="2119409"/>
          </a:xfrm>
          <a:custGeom>
            <a:avLst/>
            <a:gdLst/>
            <a:ahLst/>
            <a:cxnLst/>
            <a:rect l="l" t="t" r="r" b="b"/>
            <a:pathLst>
              <a:path w="3432581" h="3293393" extrusionOk="0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3">
              <a:alpha val="20000"/>
            </a:schemeClr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489" name="Google Shape;489;p48"/>
          <p:cNvGrpSpPr/>
          <p:nvPr/>
        </p:nvGrpSpPr>
        <p:grpSpPr>
          <a:xfrm>
            <a:off x="10343488" y="5662438"/>
            <a:ext cx="1054465" cy="469689"/>
            <a:chOff x="9841624" y="4115729"/>
            <a:chExt cx="602169" cy="268223"/>
          </a:xfrm>
        </p:grpSpPr>
        <p:sp>
          <p:nvSpPr>
            <p:cNvPr id="490" name="Google Shape;490;p48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1" name="Google Shape;491;p48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2" name="Google Shape;492;p48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3" name="Google Shape;493;p48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4" name="Google Shape;494;p48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pic>
        <p:nvPicPr>
          <p:cNvPr id="3" name="Picture 2" descr="A black background with blue and red letters&#10;&#10;AI-generated content may be incorrect.">
            <a:extLst>
              <a:ext uri="{FF2B5EF4-FFF2-40B4-BE49-F238E27FC236}">
                <a16:creationId xmlns:a16="http://schemas.microsoft.com/office/drawing/2014/main" id="{C396EC2B-8386-B933-B878-A80FA4A278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580" y="4339930"/>
            <a:ext cx="3930259" cy="131884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553"/>
    </mc:Choice>
    <mc:Fallback xmlns="">
      <p:transition spd="slow" advTm="855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4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4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rmAutofit/>
          </a:bodyPr>
          <a:lstStyle/>
          <a:p>
            <a:pPr>
              <a:buSzPts val="3300"/>
            </a:pPr>
            <a:r>
              <a:rPr lang="en" sz="4400" b="1" dirty="0">
                <a:latin typeface="Kalam"/>
                <a:ea typeface="Kalam"/>
                <a:cs typeface="Kalam"/>
                <a:sym typeface="Kalam"/>
              </a:rPr>
              <a:t>Objectives</a:t>
            </a:r>
            <a:endParaRPr sz="4400" dirty="0"/>
          </a:p>
        </p:txBody>
      </p:sp>
      <p:sp>
        <p:nvSpPr>
          <p:cNvPr id="501" name="Google Shape;501;p4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rmAutofit/>
          </a:bodyPr>
          <a:lstStyle/>
          <a:p>
            <a:pPr marL="237061" indent="-50799">
              <a:spcBef>
                <a:spcPts val="0"/>
              </a:spcBef>
              <a:buSzPts val="2100"/>
              <a:buNone/>
            </a:pPr>
            <a:endParaRPr sz="1467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ACF783-E9F9-DEC2-C950-6F2456687D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1146" y="2196633"/>
            <a:ext cx="6829425" cy="33432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8FC2082-7565-1937-975A-EA95D536FF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6406" y="2769254"/>
            <a:ext cx="2266256" cy="201789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238"/>
    </mc:Choice>
    <mc:Fallback xmlns="">
      <p:transition spd="slow" advTm="24238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25318-A20D-6472-0D24-F0712AE7E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Endosymbiotic Theory 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3EF2FE-EE92-E5F5-B475-36087443C6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600" b="1" dirty="0">
                <a:solidFill>
                  <a:schemeClr val="accent2">
                    <a:lumMod val="50000"/>
                  </a:schemeClr>
                </a:solidFill>
              </a:rPr>
              <a:t>Endosymbiotic theory </a:t>
            </a:r>
            <a:r>
              <a:rPr lang="en-US" sz="2600" dirty="0"/>
              <a:t>- eukaryotic cells evolved by incorporating into themselves individual prokaryotes, which eventually became organelles</a:t>
            </a:r>
          </a:p>
          <a:p>
            <a:pPr lvl="1"/>
            <a:r>
              <a:rPr lang="en-US" sz="2300" dirty="0"/>
              <a:t>All cells share common structures (DNA, membrane, ribosomes)</a:t>
            </a:r>
          </a:p>
          <a:p>
            <a:pPr lvl="1"/>
            <a:r>
              <a:rPr lang="en-US" sz="2300" dirty="0"/>
              <a:t>Mitochondria and chloroplasts (similarities to prokaryotes)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1A83B5B-FFA0-9BAC-C857-8BED5A1F8D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9762" y="4002117"/>
            <a:ext cx="8832476" cy="2490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615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599"/>
    </mc:Choice>
    <mc:Fallback xmlns="">
      <p:transition spd="slow" advTm="56599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2E902-2FE0-E86A-60A6-93DA4347E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Common Ancestry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AF0577-F9B7-DBFC-0E6F-DE6DE866E2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All eukaryotic cells share structures that suggest common ancestry</a:t>
            </a:r>
          </a:p>
          <a:p>
            <a:pPr lvl="1"/>
            <a:r>
              <a:rPr lang="en-US" sz="2300" dirty="0"/>
              <a:t>Membrane bound organelles</a:t>
            </a:r>
          </a:p>
          <a:p>
            <a:pPr lvl="1"/>
            <a:r>
              <a:rPr lang="en-US" sz="2300" dirty="0"/>
              <a:t>Linear chromosomes</a:t>
            </a:r>
          </a:p>
          <a:p>
            <a:pPr lvl="1"/>
            <a:r>
              <a:rPr lang="en-US" sz="2300" dirty="0"/>
              <a:t>Genes that contain </a:t>
            </a:r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introns </a:t>
            </a:r>
            <a:r>
              <a:rPr lang="en-US" sz="2300" dirty="0">
                <a:solidFill>
                  <a:schemeClr val="tx1"/>
                </a:solidFill>
              </a:rPr>
              <a:t>(noncoding regions)</a:t>
            </a:r>
            <a:endParaRPr lang="en-US" sz="23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050" name="Picture 2" descr="Structure and Function of Cellular Genomes | Microbiology">
            <a:extLst>
              <a:ext uri="{FF2B5EF4-FFF2-40B4-BE49-F238E27FC236}">
                <a16:creationId xmlns:a16="http://schemas.microsoft.com/office/drawing/2014/main" id="{E13A7BDF-3932-1073-AAD3-7B7B9D7C0B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9644" y="3823447"/>
            <a:ext cx="6232712" cy="2770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3910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047"/>
    </mc:Choice>
    <mc:Fallback xmlns="">
      <p:transition spd="slow" advTm="44047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5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rmAutofit/>
          </a:bodyPr>
          <a:lstStyle/>
          <a:p>
            <a:pPr>
              <a:buSzPts val="3300"/>
            </a:pPr>
            <a:r>
              <a:rPr lang="en" sz="4400" b="1" dirty="0">
                <a:latin typeface="Kalam"/>
                <a:ea typeface="Kalam"/>
                <a:cs typeface="Kalam"/>
                <a:sym typeface="Kalam"/>
              </a:rPr>
              <a:t>Common Ancestry Review</a:t>
            </a:r>
            <a:endParaRPr sz="4400" dirty="0"/>
          </a:p>
        </p:txBody>
      </p:sp>
      <p:sp>
        <p:nvSpPr>
          <p:cNvPr id="542" name="Google Shape;542;p5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rmAutofit/>
          </a:bodyPr>
          <a:lstStyle/>
          <a:p>
            <a:pPr marL="514350" indent="-514350">
              <a:spcBef>
                <a:spcPts val="0"/>
              </a:spcBef>
              <a:buSzPts val="2000"/>
              <a:buAutoNum type="arabicPeriod"/>
            </a:pPr>
            <a:r>
              <a:rPr lang="en-US" sz="2600" dirty="0"/>
              <a:t>Evidence for common ancestry of all eukaryotes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612"/>
    </mc:Choice>
    <mc:Fallback xmlns="">
      <p:transition spd="slow" advTm="13612"/>
    </mc:Fallback>
  </mc:AlternateContent>
</p:sld>
</file>

<file path=ppt/theme/theme1.xml><?xml version="1.0" encoding="utf-8"?>
<a:theme xmlns:a="http://schemas.openxmlformats.org/drawingml/2006/main" name="FunkyShapesVTI">
  <a:themeElements>
    <a:clrScheme name="Custom 15">
      <a:dk1>
        <a:srgbClr val="000000"/>
      </a:dk1>
      <a:lt1>
        <a:srgbClr val="FFFFFF"/>
      </a:lt1>
      <a:dk2>
        <a:srgbClr val="2D2D2D"/>
      </a:dk2>
      <a:lt2>
        <a:srgbClr val="F3FFF8"/>
      </a:lt2>
      <a:accent1>
        <a:srgbClr val="FF80BD"/>
      </a:accent1>
      <a:accent2>
        <a:srgbClr val="1EB9D3"/>
      </a:accent2>
      <a:accent3>
        <a:srgbClr val="21C46B"/>
      </a:accent3>
      <a:accent4>
        <a:srgbClr val="EA9600"/>
      </a:accent4>
      <a:accent5>
        <a:srgbClr val="F43B56"/>
      </a:accent5>
      <a:accent6>
        <a:srgbClr val="4B56E8"/>
      </a:accent6>
      <a:hlink>
        <a:srgbClr val="8F61FF"/>
      </a:hlink>
      <a:folHlink>
        <a:srgbClr val="F900A0"/>
      </a:folHlink>
    </a:clrScheme>
    <a:fontScheme name="AP Study Font">
      <a:majorFont>
        <a:latin typeface="Kalam Bold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 Bio 7.5</Template>
  <TotalTime>1520</TotalTime>
  <Words>85</Words>
  <Application>Microsoft Office PowerPoint</Application>
  <PresentationFormat>Widescreen</PresentationFormat>
  <Paragraphs>18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Arial</vt:lpstr>
      <vt:lpstr>Cambria</vt:lpstr>
      <vt:lpstr>Fredericka the Great</vt:lpstr>
      <vt:lpstr>Kalam</vt:lpstr>
      <vt:lpstr>FunkyShapesVTI</vt:lpstr>
      <vt:lpstr>AP BIO</vt:lpstr>
      <vt:lpstr>Objectives</vt:lpstr>
      <vt:lpstr>Endosymbiotic Theory Review</vt:lpstr>
      <vt:lpstr>Common Ancestry</vt:lpstr>
      <vt:lpstr>Common Ancestry 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Karpoukhin</dc:creator>
  <cp:lastModifiedBy>Daniel Karpoukhin</cp:lastModifiedBy>
  <cp:revision>5</cp:revision>
  <dcterms:created xsi:type="dcterms:W3CDTF">2025-07-30T23:30:17Z</dcterms:created>
  <dcterms:modified xsi:type="dcterms:W3CDTF">2025-08-15T05:18:26Z</dcterms:modified>
</cp:coreProperties>
</file>