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5"/>
  </p:notesMasterIdLst>
  <p:sldIdLst>
    <p:sldId id="257" r:id="rId2"/>
    <p:sldId id="258" r:id="rId3"/>
    <p:sldId id="259" r:id="rId4"/>
    <p:sldId id="278" r:id="rId5"/>
    <p:sldId id="291" r:id="rId6"/>
    <p:sldId id="292" r:id="rId7"/>
    <p:sldId id="293" r:id="rId8"/>
    <p:sldId id="277" r:id="rId9"/>
    <p:sldId id="294" r:id="rId10"/>
    <p:sldId id="295" r:id="rId11"/>
    <p:sldId id="296" r:id="rId12"/>
    <p:sldId id="297" r:id="rId13"/>
    <p:sldId id="274" r:id="rId14"/>
    <p:sldId id="276" r:id="rId15"/>
    <p:sldId id="279" r:id="rId16"/>
    <p:sldId id="275" r:id="rId17"/>
    <p:sldId id="280" r:id="rId18"/>
    <p:sldId id="281" r:id="rId19"/>
    <p:sldId id="282" r:id="rId20"/>
    <p:sldId id="283" r:id="rId21"/>
    <p:sldId id="285" r:id="rId22"/>
    <p:sldId id="286" r:id="rId23"/>
    <p:sldId id="290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6065" autoAdjust="0"/>
  </p:normalViewPr>
  <p:slideViewPr>
    <p:cSldViewPr snapToGrid="0">
      <p:cViewPr varScale="1">
        <p:scale>
          <a:sx n="112" d="100"/>
          <a:sy n="112" d="100"/>
        </p:scale>
        <p:origin x="638" y="8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3T02:45:54.497"/>
    </inkml:context>
    <inkml:brush xml:id="br0">
      <inkml:brushProperty name="width" value="0.05292" units="cm"/>
      <inkml:brushProperty name="height" value="0.05292" units="cm"/>
    </inkml:brush>
  </inkml:definitions>
  <iact:action type="add" startTime="44767">
    <iact:property name="dataType"/>
    <iact:actionData xml:id="d0">
      <inkml:trace xmlns:inkml="http://www.w3.org/2003/InkML" xml:id="stk0" contextRef="#ctx0" brushRef="#br0">12500 11575 0,'18'-109'47,"18"-55"-44,-36 37-3,0-146 32,0 164-31,37-55 29,-37 182 18,-18 37-45,-37 109 25,55-128-27,-18-36 29,18-309 3,0 218-32,73 0 26,109 236 5,-128-36 0</inkml:trace>
    </iact:actionData>
  </iact:action>
  <iact:action type="add" startTime="45451">
    <iact:property name="dataType"/>
    <iact:actionData xml:id="d1">
      <inkml:trace xmlns:inkml="http://www.w3.org/2003/InkML" xml:id="stk1" contextRef="#ctx0" brushRef="#br0">13573 10938 0,'-54'-54'22,"-92"-183"8,19-90 14,72 181-42,55 128 28,-36-19-29,36 56 44,0 53-42,0 1-2,18 73 31,18-146-29,-36-91 41,0 0-41,-18-128 24,18 183 0,0 54-6,109 55-18,19 145 36,-92-218-36,-18 0 26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900" b="1" dirty="0">
                <a:solidFill>
                  <a:srgbClr val="134F5C"/>
                </a:solidFill>
              </a:rPr>
              <a:t>Behavior</a:t>
            </a:r>
            <a:r>
              <a:rPr lang="en-US" sz="1900" dirty="0"/>
              <a:t> – what an organism does and how it does it – a result of genetic + environmental factors, can change</a:t>
            </a:r>
          </a:p>
          <a:p>
            <a:pPr lvl="1"/>
            <a:r>
              <a:rPr lang="en-US" sz="1900" b="1" dirty="0">
                <a:solidFill>
                  <a:srgbClr val="134F5C"/>
                </a:solidFill>
              </a:rPr>
              <a:t>Physiological change </a:t>
            </a:r>
            <a:r>
              <a:rPr lang="en-US" sz="1900" dirty="0"/>
              <a:t>– change in body’s structure/function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Taxis and kinesis are two types of animal movement in response to stimuli, but they differ in how the movement is directed. Taxis is a directed movement towards or away from a stimulus, while kinesis is a non-directional change in speed or turning rate in response to a stimulus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+ 243.75</a:t>
            </a:r>
          </a:p>
          <a:p>
            <a:endParaRPr lang="en-US" dirty="0"/>
          </a:p>
          <a:p>
            <a:r>
              <a:rPr lang="en-US" dirty="0"/>
              <a:t>Life history is when it reproduces, how many times, how many children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Clownfish find shelter and protection within the stinging tentacles of the anemone, while the anemone benefits from the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clownfish's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presence by being cleaned of parasites and attracting prey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Barnacles get food and ride, no detriment to whale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Mosquito takes our blood and leaves disease or itchiness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diverse = more species that have different niches = less competition</a:t>
            </a:r>
          </a:p>
          <a:p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1-0.315=0.685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species (more diversity) that have different niches = less competition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web = energy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Invasive species outcompete, no predators</a:t>
            </a:r>
          </a:p>
          <a:p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Kudzu, scientifically known as Pueraria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montana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 a fast-growing, invasive vine native to East Asia, and has become a significant problem in the Southeastern United States. It was introduced to the US in the late 19th century for erosion control and as a forage crop, but its rapid growth and ability to smother other vegetation have made it a major ecological and agricultural pest. 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greenhouse gases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nino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periodic weather change, continental drift moves ecosystems from </a:t>
            </a:r>
            <a:r>
              <a:rPr lang="en-US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Monocropping = low diversity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cap="all" spc="1125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4767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7475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922" y="599240"/>
            <a:ext cx="3727692" cy="289154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26" y="736516"/>
            <a:ext cx="3081420" cy="1230830"/>
          </a:xfrm>
        </p:spPr>
        <p:txBody>
          <a:bodyPr>
            <a:normAutofit/>
          </a:bodyPr>
          <a:lstStyle/>
          <a:p>
            <a:r>
              <a:rPr lang="en-US" sz="5400" spc="225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71" y="2122101"/>
            <a:ext cx="3138076" cy="110875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9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8:</a:t>
            </a:r>
          </a:p>
          <a:p>
            <a:r>
              <a:rPr lang="en-US" sz="21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Ecology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5206853" y="1347422"/>
            <a:ext cx="3707557" cy="1627603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57615" y="424682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B6C369E-7297-FFFD-B2B8-52E3105A6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8"/>
    </mc:Choice>
    <mc:Fallback xmlns="">
      <p:transition spd="slow" advTm="7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996-51EC-4987-15A9-E7F7FC0A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Biogeochemical Cycles: Phosphorus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F5087-F9B6-948A-3650-33AC6AFA0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54860" cy="3263504"/>
          </a:xfrm>
        </p:spPr>
        <p:txBody>
          <a:bodyPr>
            <a:normAutofit/>
          </a:bodyPr>
          <a:lstStyle/>
          <a:p>
            <a:r>
              <a:rPr lang="en-US" dirty="0"/>
              <a:t>Weathering rocks release phosphate (PO</a:t>
            </a:r>
            <a:r>
              <a:rPr lang="en-US" baseline="-25000" dirty="0"/>
              <a:t>4</a:t>
            </a:r>
            <a:r>
              <a:rPr lang="en-US" baseline="30000" dirty="0"/>
              <a:t>3</a:t>
            </a:r>
            <a:r>
              <a:rPr lang="en-US" dirty="0"/>
              <a:t>-) into soil and groundwater</a:t>
            </a:r>
          </a:p>
          <a:p>
            <a:r>
              <a:rPr lang="en-US" dirty="0"/>
              <a:t>Taken up by plants -&gt; transferred to animals</a:t>
            </a:r>
          </a:p>
          <a:p>
            <a:r>
              <a:rPr lang="en-US" dirty="0"/>
              <a:t>Returns to the soil through decomposition and excretion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9A0CB8-0AE6-A204-66AF-E6865C119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49715"/>
              </p:ext>
            </p:extLst>
          </p:nvPr>
        </p:nvGraphicFramePr>
        <p:xfrm>
          <a:off x="7474974" y="1654421"/>
          <a:ext cx="1524000" cy="1663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98836540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134F5C"/>
                          </a:solidFill>
                        </a:rPr>
                        <a:t>Phosphorus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/>
                        <a:t>Biosphere, Hydrosphere,</a:t>
                      </a:r>
                    </a:p>
                    <a:p>
                      <a:r>
                        <a:rPr lang="en-US" sz="1000" dirty="0"/>
                        <a:t>Lithosphere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/>
                        <a:t>Rocks, soil and groundwater, plants, animals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/>
                        <a:t>Weathering, consumption, decomposition, excretion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6148" name="Picture 4" descr="Plant Life: Phosphorus Cycle">
            <a:extLst>
              <a:ext uri="{FF2B5EF4-FFF2-40B4-BE49-F238E27FC236}">
                <a16:creationId xmlns:a16="http://schemas.microsoft.com/office/drawing/2014/main" id="{711911C2-D90F-80BC-CC88-E5B8331B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29" y="1611511"/>
            <a:ext cx="2714625" cy="27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9"/>
    </mc:Choice>
    <mc:Fallback xmlns="">
      <p:transition spd="slow" advTm="390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8703-29F2-0C4F-28C6-86C866CD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Autotrophs vs. Heterotrophs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0BB7-3131-0680-0FCD-F64CC9100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760" y="1085071"/>
            <a:ext cx="4777324" cy="395150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134F5C"/>
                </a:solidFill>
              </a:rPr>
              <a:t>Autotrophs</a:t>
            </a:r>
            <a:r>
              <a:rPr lang="en-US" dirty="0"/>
              <a:t> (producers) – capture energy from environment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Photosynthetic</a:t>
            </a:r>
            <a:r>
              <a:rPr lang="en-US" dirty="0"/>
              <a:t> – energy captured from the sun (plants, algae)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Chemosynthetic</a:t>
            </a:r>
            <a:r>
              <a:rPr lang="en-US" dirty="0"/>
              <a:t> – energy from inorganic molecules, in the absence of oxygen, sunlight</a:t>
            </a:r>
          </a:p>
          <a:p>
            <a:r>
              <a:rPr lang="en-US" b="1" dirty="0">
                <a:solidFill>
                  <a:srgbClr val="134F5C"/>
                </a:solidFill>
              </a:rPr>
              <a:t>Heterotrophs</a:t>
            </a:r>
            <a:r>
              <a:rPr lang="en-US" dirty="0"/>
              <a:t> (consumers) – capture energy in carbon compounds by consuming energy from organic matter in autotrophs</a:t>
            </a:r>
          </a:p>
          <a:p>
            <a:pPr lvl="1"/>
            <a:r>
              <a:rPr lang="en-US" dirty="0"/>
              <a:t>Metabolize carbohydrates, proteins, lipids for energy</a:t>
            </a:r>
          </a:p>
          <a:p>
            <a:pPr lvl="1"/>
            <a:r>
              <a:rPr lang="en-US" dirty="0"/>
              <a:t>Herbivores, omnivores, carnivores, decomposers, scavengers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ADE5E-97D1-B356-4D41-143E23481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83" y="1471566"/>
            <a:ext cx="4025158" cy="25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85"/>
    </mc:Choice>
    <mc:Fallback xmlns="">
      <p:transition spd="slow" advTm="625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8147-67E1-3991-719C-89E02B30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Trophic Levels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01040-E11B-6DD7-36A8-00A758CE1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368113" cy="3263504"/>
          </a:xfrm>
        </p:spPr>
        <p:txBody>
          <a:bodyPr>
            <a:normAutofit/>
          </a:bodyPr>
          <a:lstStyle/>
          <a:p>
            <a:r>
              <a:rPr lang="en-US" dirty="0"/>
              <a:t>Energy flows through </a:t>
            </a:r>
            <a:r>
              <a:rPr lang="en-US" b="1" dirty="0">
                <a:solidFill>
                  <a:srgbClr val="134F5C"/>
                </a:solidFill>
              </a:rPr>
              <a:t>trophic levels </a:t>
            </a:r>
            <a:r>
              <a:rPr lang="en-US" dirty="0"/>
              <a:t>(levels in a food web) from producers to primary, secondary, and tertiary consumers</a:t>
            </a:r>
          </a:p>
          <a:p>
            <a:pPr lvl="1"/>
            <a:r>
              <a:rPr lang="en-US" dirty="0"/>
              <a:t>10% rule – rest lost as heat</a:t>
            </a:r>
          </a:p>
          <a:p>
            <a:pPr lvl="1"/>
            <a:r>
              <a:rPr lang="en-US" dirty="0"/>
              <a:t>A change in the number of producers and sunlight can affect the rest of the trophic levels</a:t>
            </a:r>
          </a:p>
          <a:p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Food web </a:t>
            </a:r>
            <a:r>
              <a:rPr lang="en-US" kern="0" dirty="0"/>
              <a:t>– shows energy relationships between organisms in an ecosystem</a:t>
            </a:r>
          </a:p>
          <a:p>
            <a:endParaRPr lang="en-US" dirty="0"/>
          </a:p>
        </p:txBody>
      </p:sp>
      <p:pic>
        <p:nvPicPr>
          <p:cNvPr id="1026" name="Picture 2" descr="Energy Transfer in Trophic Levels">
            <a:extLst>
              <a:ext uri="{FF2B5EF4-FFF2-40B4-BE49-F238E27FC236}">
                <a16:creationId xmlns:a16="http://schemas.microsoft.com/office/drawing/2014/main" id="{3584CAD9-62E5-47FB-D4D4-1528A4136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r="8222" b="16100"/>
          <a:stretch>
            <a:fillRect/>
          </a:stretch>
        </p:blipFill>
        <p:spPr bwMode="auto">
          <a:xfrm>
            <a:off x="6095678" y="539824"/>
            <a:ext cx="2807074" cy="19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ED0C90-3714-3E7A-BD2E-91D71070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3509" r="7363" b="10768"/>
          <a:stretch>
            <a:fillRect/>
          </a:stretch>
        </p:blipFill>
        <p:spPr bwMode="auto">
          <a:xfrm>
            <a:off x="6591864" y="2756647"/>
            <a:ext cx="2552136" cy="23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35"/>
    </mc:Choice>
    <mc:Fallback xmlns="">
      <p:transition spd="slow" advTm="876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AB6B-EB4F-BCCD-4423-A3B55E92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Populations and Demographics (8.3)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DD3E-9A13-45D7-B957-F90060A64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2872"/>
            <a:ext cx="5637471" cy="40198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r>
              <a:rPr lang="en-US" dirty="0"/>
              <a:t> – group of individuals of a single species living in the same general area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Population ecology </a:t>
            </a:r>
            <a:r>
              <a:rPr lang="en-US" dirty="0"/>
              <a:t>– explores factors that influence size, density, distribution, and age structure of populations</a:t>
            </a:r>
          </a:p>
          <a:p>
            <a:r>
              <a:rPr lang="en-US" dirty="0"/>
              <a:t>Demographics: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Density</a:t>
            </a:r>
            <a:r>
              <a:rPr lang="en-US" dirty="0"/>
              <a:t> - # of individuals per unit of volume – different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dispersions </a:t>
            </a:r>
            <a:r>
              <a:rPr lang="en-US" dirty="0"/>
              <a:t>(clumped, unform, random)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Survivorship curves </a:t>
            </a:r>
            <a:r>
              <a:rPr lang="en-US" dirty="0"/>
              <a:t>– rate of survival over time - Type I (long life), Type II (preyed upon), Type III (survivor curve)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Age-structure pyramids </a:t>
            </a:r>
            <a:r>
              <a:rPr lang="en-US" dirty="0"/>
              <a:t>– relative # of individuals of each age in a population - Rate of population growth in relation to births/deaths</a:t>
            </a:r>
          </a:p>
          <a:p>
            <a:endParaRPr lang="en-US" sz="2025" dirty="0"/>
          </a:p>
          <a:p>
            <a:pPr lvl="1"/>
            <a:endParaRPr lang="en-US" sz="1725" dirty="0"/>
          </a:p>
        </p:txBody>
      </p:sp>
      <p:pic>
        <p:nvPicPr>
          <p:cNvPr id="2050" name="Picture 2" descr="Type I survivorship curve | Definition, Examples, &amp; Facts | Britannica">
            <a:extLst>
              <a:ext uri="{FF2B5EF4-FFF2-40B4-BE49-F238E27FC236}">
                <a16:creationId xmlns:a16="http://schemas.microsoft.com/office/drawing/2014/main" id="{D977CA38-1276-790F-31D9-8AB23CB84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1" b="5324"/>
          <a:stretch>
            <a:fillRect/>
          </a:stretch>
        </p:blipFill>
        <p:spPr bwMode="auto">
          <a:xfrm>
            <a:off x="6730670" y="1175741"/>
            <a:ext cx="2302470" cy="17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4 Stationary Population Pyramid Royalty-Free Images, Stock Photos &amp;  Pictures | Shutterstock">
            <a:extLst>
              <a:ext uri="{FF2B5EF4-FFF2-40B4-BE49-F238E27FC236}">
                <a16:creationId xmlns:a16="http://schemas.microsoft.com/office/drawing/2014/main" id="{538EBF84-8D8E-5D45-760E-524503E71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11176"/>
          <a:stretch>
            <a:fillRect/>
          </a:stretch>
        </p:blipFill>
        <p:spPr bwMode="auto">
          <a:xfrm>
            <a:off x="6398380" y="3369635"/>
            <a:ext cx="2745620" cy="16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28"/>
    </mc:Choice>
    <mc:Fallback xmlns="">
      <p:transition spd="slow" advTm="2140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7A18-61AC-95B5-497A-2A55C5D0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and Exponential Growth (8.3)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C2488-5DE9-7D60-B857-02E5A4BA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85" y="1044422"/>
            <a:ext cx="6450386" cy="3700322"/>
          </a:xfrm>
        </p:spPr>
        <p:txBody>
          <a:bodyPr>
            <a:normAutofit/>
          </a:bodyPr>
          <a:lstStyle/>
          <a:p>
            <a:r>
              <a:rPr lang="en-US" dirty="0"/>
              <a:t>Population growth over time = individuals born – individuals died (usually measured in years)</a:t>
            </a:r>
          </a:p>
          <a:p>
            <a:pPr lvl="1"/>
            <a:r>
              <a:rPr lang="en-US" sz="2100" dirty="0"/>
              <a:t>Population grows when birth rate &gt; death rate</a:t>
            </a:r>
          </a:p>
          <a:p>
            <a:r>
              <a:rPr lang="en-US" dirty="0"/>
              <a:t>Exponential growth – growth of a population under ideal conditions (abundant resources)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Exponential population growth </a:t>
            </a:r>
            <a:r>
              <a:rPr lang="en-US" dirty="0"/>
              <a:t>=                       initial population * max growth rate </a:t>
            </a:r>
          </a:p>
          <a:p>
            <a:pPr lvl="1"/>
            <a:r>
              <a:rPr lang="en-US" dirty="0"/>
              <a:t>As pop. gets larger, grows faster</a:t>
            </a:r>
          </a:p>
          <a:p>
            <a:r>
              <a:rPr lang="en-US" dirty="0"/>
              <a:t>Find growth rate and pop after 1 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03512-B7EE-118B-BB13-7C078DD1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71" y="987876"/>
            <a:ext cx="2243768" cy="1906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9B0DF-9F38-6B98-9E62-070CAB52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371" y="3112275"/>
            <a:ext cx="2243768" cy="1834903"/>
          </a:xfrm>
          <a:prstGeom prst="rect">
            <a:avLst/>
          </a:prstGeom>
        </p:spPr>
      </p:pic>
      <p:pic>
        <p:nvPicPr>
          <p:cNvPr id="3074" name="Picture 2" descr="Exponential growth &amp; logistic growth (article) | Khan Academy">
            <a:extLst>
              <a:ext uri="{FF2B5EF4-FFF2-40B4-BE49-F238E27FC236}">
                <a16:creationId xmlns:a16="http://schemas.microsoft.com/office/drawing/2014/main" id="{E9B8C1CB-96BF-3333-7927-C5B63017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08" y="2686713"/>
            <a:ext cx="1680882" cy="15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09EBF1-7FB9-55C6-A5B1-7982D1069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34678"/>
              </p:ext>
            </p:extLst>
          </p:nvPr>
        </p:nvGraphicFramePr>
        <p:xfrm>
          <a:off x="912060" y="4245030"/>
          <a:ext cx="3000934" cy="556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045">
                  <a:extLst>
                    <a:ext uri="{9D8B030D-6E8A-4147-A177-3AD203B41FA5}">
                      <a16:colId xmlns:a16="http://schemas.microsoft.com/office/drawing/2014/main" val="3838704657"/>
                    </a:ext>
                  </a:extLst>
                </a:gridCol>
                <a:gridCol w="732865">
                  <a:extLst>
                    <a:ext uri="{9D8B030D-6E8A-4147-A177-3AD203B41FA5}">
                      <a16:colId xmlns:a16="http://schemas.microsoft.com/office/drawing/2014/main" val="4069942374"/>
                    </a:ext>
                  </a:extLst>
                </a:gridCol>
                <a:gridCol w="712694">
                  <a:extLst>
                    <a:ext uri="{9D8B030D-6E8A-4147-A177-3AD203B41FA5}">
                      <a16:colId xmlns:a16="http://schemas.microsoft.com/office/drawing/2014/main" val="333787767"/>
                    </a:ext>
                  </a:extLst>
                </a:gridCol>
                <a:gridCol w="551330">
                  <a:extLst>
                    <a:ext uri="{9D8B030D-6E8A-4147-A177-3AD203B41FA5}">
                      <a16:colId xmlns:a16="http://schemas.microsoft.com/office/drawing/2014/main" val="150582302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Initial Pop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Births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Deaths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Rate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15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9051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50"/>
    </mc:Choice>
    <mc:Fallback xmlns="">
      <p:transition spd="slow" advTm="1654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BDF2-8384-A667-5C41-8CCD0D86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515350" cy="994172"/>
          </a:xfrm>
        </p:spPr>
        <p:txBody>
          <a:bodyPr>
            <a:noAutofit/>
          </a:bodyPr>
          <a:lstStyle/>
          <a:p>
            <a:r>
              <a:rPr lang="en-US" sz="3200" dirty="0"/>
              <a:t>Carrying Capacity and Logistic Growth (8.4)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63DA8-F36E-0976-9855-7C4E8C5D0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708" y="984252"/>
            <a:ext cx="5866280" cy="326350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Exponential population growth </a:t>
            </a:r>
            <a:r>
              <a:rPr lang="en-US" dirty="0"/>
              <a:t>is unlimited – resources are abundant</a:t>
            </a:r>
          </a:p>
          <a:p>
            <a:pPr lvl="1"/>
            <a:r>
              <a:rPr lang="en-US" dirty="0"/>
              <a:t>Not possible for a long time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Carrying capacity </a:t>
            </a:r>
            <a:r>
              <a:rPr lang="en-US" dirty="0"/>
              <a:t>– the maximum population size that a certain environment can support at a particular time -&gt;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logistic population growth </a:t>
            </a:r>
            <a:r>
              <a:rPr lang="en-US" dirty="0"/>
              <a:t>– rate of growth declines as carrying capacity is reached</a:t>
            </a:r>
          </a:p>
          <a:p>
            <a:pPr lvl="1"/>
            <a:r>
              <a:rPr lang="en-US" dirty="0"/>
              <a:t>Affects reproduction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life history</a:t>
            </a:r>
            <a:r>
              <a:rPr lang="en-US" dirty="0"/>
              <a:t>)</a:t>
            </a:r>
          </a:p>
          <a:p>
            <a:r>
              <a:rPr lang="en-US" dirty="0"/>
              <a:t>Ex. R= 1.0, Pop. = 1300, K = 1600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6ACC2-0AE1-1C33-6668-B7824E89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65" y="982904"/>
            <a:ext cx="2686889" cy="2172378"/>
          </a:xfrm>
          <a:prstGeom prst="rect">
            <a:avLst/>
          </a:prstGeom>
        </p:spPr>
      </p:pic>
      <p:pic>
        <p:nvPicPr>
          <p:cNvPr id="1026" name="Picture 2" descr="Population ecology - Logistic Growth, Carrying Capacity ...">
            <a:extLst>
              <a:ext uri="{FF2B5EF4-FFF2-40B4-BE49-F238E27FC236}">
                <a16:creationId xmlns:a16="http://schemas.microsoft.com/office/drawing/2014/main" id="{4CF2B062-4028-B632-EC73-FEB44F63C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r="1418" b="5325"/>
          <a:stretch>
            <a:fillRect/>
          </a:stretch>
        </p:blipFill>
        <p:spPr bwMode="auto">
          <a:xfrm>
            <a:off x="5295014" y="3256484"/>
            <a:ext cx="3848986" cy="18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86"/>
    </mc:Choice>
    <mc:Fallback xmlns="">
      <p:transition spd="slow" advTm="14938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0E5B-83B8-B044-9C2D-253963C3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515350" cy="994172"/>
          </a:xfrm>
        </p:spPr>
        <p:txBody>
          <a:bodyPr>
            <a:normAutofit/>
          </a:bodyPr>
          <a:lstStyle/>
          <a:p>
            <a:r>
              <a:rPr lang="en-US" sz="2800" dirty="0"/>
              <a:t>Density Dependent and Independent Factors (8.4)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A91D4-EDD5-112C-6A87-8BB8E7502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06147"/>
            <a:ext cx="6346308" cy="4033686"/>
          </a:xfrm>
        </p:spPr>
        <p:txBody>
          <a:bodyPr>
            <a:normAutofit fontScale="92500" lnSpcReduction="10000"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Density dependent factors </a:t>
            </a:r>
            <a:r>
              <a:rPr lang="en-US" sz="2300" dirty="0"/>
              <a:t>– when there is a higher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population</a:t>
            </a:r>
            <a:r>
              <a:rPr lang="en-US" sz="2300" dirty="0"/>
              <a:t>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density</a:t>
            </a:r>
            <a:r>
              <a:rPr lang="en-US" sz="2300" dirty="0"/>
              <a:t> (individuals per unit of area) death rate increases/birth rate decreases</a:t>
            </a:r>
          </a:p>
          <a:p>
            <a:pPr lvl="1"/>
            <a:r>
              <a:rPr lang="en-US" sz="1900" dirty="0"/>
              <a:t>Competition for resources – food, space</a:t>
            </a:r>
          </a:p>
          <a:p>
            <a:pPr lvl="1"/>
            <a:r>
              <a:rPr lang="en-US" sz="1900" dirty="0"/>
              <a:t>Territoriality – nesting</a:t>
            </a:r>
          </a:p>
          <a:p>
            <a:pPr lvl="1"/>
            <a:r>
              <a:rPr lang="en-US" sz="1900" dirty="0"/>
              <a:t>Disease – easier transmission </a:t>
            </a:r>
          </a:p>
          <a:p>
            <a:pPr lvl="1"/>
            <a:r>
              <a:rPr lang="en-US" sz="1900" dirty="0"/>
              <a:t>Predation – easier to find prey</a:t>
            </a:r>
          </a:p>
          <a:p>
            <a:pPr marL="342900" lvl="1" indent="0">
              <a:buNone/>
            </a:pPr>
            <a:endParaRPr lang="en-US" sz="1725" dirty="0"/>
          </a:p>
          <a:p>
            <a:r>
              <a:rPr lang="en-US" sz="2300" dirty="0"/>
              <a:t>When population gets too high, these factors will cause it to shrink </a:t>
            </a:r>
          </a:p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Density independent factors </a:t>
            </a:r>
            <a:r>
              <a:rPr lang="en-US" sz="2300" dirty="0"/>
              <a:t>– death rate changing regardless of a change in population density</a:t>
            </a:r>
          </a:p>
          <a:p>
            <a:pPr lvl="1"/>
            <a:r>
              <a:rPr lang="en-US" sz="1900" dirty="0"/>
              <a:t>Natural disasters</a:t>
            </a:r>
          </a:p>
          <a:p>
            <a:pPr lvl="1"/>
            <a:r>
              <a:rPr lang="en-US" sz="1900" dirty="0"/>
              <a:t>Human involvement</a:t>
            </a:r>
          </a:p>
        </p:txBody>
      </p:sp>
      <p:pic>
        <p:nvPicPr>
          <p:cNvPr id="2050" name="Picture 2" descr="Section 1: Characteristics of Populations | NGS Magnified">
            <a:extLst>
              <a:ext uri="{FF2B5EF4-FFF2-40B4-BE49-F238E27FC236}">
                <a16:creationId xmlns:a16="http://schemas.microsoft.com/office/drawing/2014/main" id="{8CE799D4-F72F-704B-1C59-A2742553A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50000"/>
          <a:stretch>
            <a:fillRect/>
          </a:stretch>
        </p:blipFill>
        <p:spPr bwMode="auto">
          <a:xfrm>
            <a:off x="5907050" y="1797593"/>
            <a:ext cx="2830475" cy="13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nsity-Independent Factors | Definition &amp; Examples - Lesson | Study.com">
            <a:extLst>
              <a:ext uri="{FF2B5EF4-FFF2-40B4-BE49-F238E27FC236}">
                <a16:creationId xmlns:a16="http://schemas.microsoft.com/office/drawing/2014/main" id="{9F7DD66F-B499-D825-50F1-1DD481FF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24" y="3366977"/>
            <a:ext cx="2227175" cy="16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95"/>
    </mc:Choice>
    <mc:Fallback xmlns="">
      <p:transition spd="slow" advTm="7059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17F3-173E-A65A-B2ED-A1E36708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Ecology (8.5)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E3783-77D8-D22C-23CE-BF15DEFB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269" y="939998"/>
            <a:ext cx="5610580" cy="4203502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Community</a:t>
            </a:r>
            <a:r>
              <a:rPr lang="en-US" sz="2300" dirty="0"/>
              <a:t> – a group of populations of different species living close enough to each other to interact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Interspecific interaction </a:t>
            </a:r>
            <a:r>
              <a:rPr lang="en-US" sz="1900" dirty="0"/>
              <a:t>can be positive for a species, negative for a species, or neutral – cause community to change over time</a:t>
            </a:r>
          </a:p>
          <a:p>
            <a:pPr lvl="1"/>
            <a:r>
              <a:rPr lang="en-US" sz="1900" dirty="0"/>
              <a:t>Interactions determine how each species accesses energy and resources </a:t>
            </a:r>
          </a:p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Symbiosis </a:t>
            </a:r>
            <a:r>
              <a:rPr lang="en-US" sz="2300" dirty="0"/>
              <a:t>– close and long-term relationship between 2 species</a:t>
            </a:r>
            <a:endParaRPr lang="en-US" sz="23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Parasitism </a:t>
            </a:r>
            <a:r>
              <a:rPr lang="en-US" sz="1900" dirty="0"/>
              <a:t>(+/-)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dirty="0"/>
              <a:t>– one species (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parasite</a:t>
            </a:r>
            <a:r>
              <a:rPr lang="en-US" sz="1900" dirty="0"/>
              <a:t>) gets nourishment from the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host</a:t>
            </a:r>
            <a:r>
              <a:rPr lang="en-US" sz="1900" dirty="0"/>
              <a:t>, which is harmed in the process 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Mutualism </a:t>
            </a:r>
            <a:r>
              <a:rPr lang="en-US" sz="1900" dirty="0"/>
              <a:t>(+/+)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dirty="0"/>
              <a:t>– both species benefit from the relationship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Commensalism </a:t>
            </a:r>
            <a:r>
              <a:rPr lang="en-US" sz="1900" dirty="0"/>
              <a:t>(+/0)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dirty="0"/>
              <a:t>– interaction that helps one species but neutrally affects the other</a:t>
            </a:r>
          </a:p>
        </p:txBody>
      </p:sp>
      <p:pic>
        <p:nvPicPr>
          <p:cNvPr id="1026" name="Picture 2" descr="The Scope of Ecology | General Biology I Class Notes | Fiveable | Fiveable">
            <a:extLst>
              <a:ext uri="{FF2B5EF4-FFF2-40B4-BE49-F238E27FC236}">
                <a16:creationId xmlns:a16="http://schemas.microsoft.com/office/drawing/2014/main" id="{969B7E55-428B-1306-71BB-A0BC2380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27" y="12376"/>
            <a:ext cx="2636874" cy="18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utualism: Eight examples of species that work together to get ahead |  Natural History Museum">
            <a:extLst>
              <a:ext uri="{FF2B5EF4-FFF2-40B4-BE49-F238E27FC236}">
                <a16:creationId xmlns:a16="http://schemas.microsoft.com/office/drawing/2014/main" id="{9BD23CD7-4FBD-1CE5-E2D3-628B4211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66" y="1847979"/>
            <a:ext cx="1830931" cy="10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asitic Relationships – American Kennel Club">
            <a:extLst>
              <a:ext uri="{FF2B5EF4-FFF2-40B4-BE49-F238E27FC236}">
                <a16:creationId xmlns:a16="http://schemas.microsoft.com/office/drawing/2014/main" id="{CD12A3FB-C85C-CFA1-744C-846E8932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73" y="3910503"/>
            <a:ext cx="1830928" cy="12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do whales grow Barnacles?">
            <a:extLst>
              <a:ext uri="{FF2B5EF4-FFF2-40B4-BE49-F238E27FC236}">
                <a16:creationId xmlns:a16="http://schemas.microsoft.com/office/drawing/2014/main" id="{21761B10-2C18-D495-C35E-14EDAF9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70" y="2905689"/>
            <a:ext cx="1830928" cy="10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62"/>
    </mc:Choice>
    <mc:Fallback xmlns="">
      <p:transition spd="slow" advTm="10236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4834-303B-DF68-962A-5128C1E8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Simpson’s Diversity Index (8.5)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20CA3-17C3-C488-C972-7DBD0BFE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29952"/>
            <a:ext cx="5758703" cy="3739704"/>
          </a:xfrm>
        </p:spPr>
        <p:txBody>
          <a:bodyPr>
            <a:noAutofit/>
          </a:bodyPr>
          <a:lstStyle/>
          <a:p>
            <a:r>
              <a:rPr lang="en-US" dirty="0"/>
              <a:t>Measure diversity using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Simpson’s Diversity Index</a:t>
            </a:r>
          </a:p>
          <a:p>
            <a:pPr lvl="1"/>
            <a:r>
              <a:rPr lang="en-US" dirty="0"/>
              <a:t>Organisms in a species/by all organisms </a:t>
            </a:r>
          </a:p>
          <a:p>
            <a:pPr lvl="1"/>
            <a:r>
              <a:rPr lang="en-US" dirty="0"/>
              <a:t>Square and add up all of these values </a:t>
            </a:r>
          </a:p>
          <a:p>
            <a:pPr lvl="1"/>
            <a:r>
              <a:rPr lang="en-US" dirty="0"/>
              <a:t>Subtract from 1</a:t>
            </a:r>
          </a:p>
          <a:p>
            <a:r>
              <a:rPr lang="en-US" dirty="0"/>
              <a:t>Accounts 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species richness </a:t>
            </a:r>
            <a:r>
              <a:rPr lang="en-US" dirty="0"/>
              <a:t>- # of species</a:t>
            </a:r>
          </a:p>
          <a:p>
            <a:r>
              <a:rPr lang="en-US" dirty="0"/>
              <a:t>And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relative abundance </a:t>
            </a:r>
            <a:r>
              <a:rPr lang="en-US" dirty="0"/>
              <a:t>- % each species makes up of the total community</a:t>
            </a:r>
          </a:p>
          <a:p>
            <a:r>
              <a:rPr lang="en-US" dirty="0"/>
              <a:t>More diverse = more stable, greater productivity</a:t>
            </a:r>
          </a:p>
          <a:p>
            <a:pPr lvl="1"/>
            <a:r>
              <a:rPr lang="en-US" dirty="0"/>
              <a:t>Find the diversity: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8E04-5CC6-A182-5AD7-5587A12B3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7" y="1369219"/>
            <a:ext cx="2958353" cy="18164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D523BF-37F0-76E2-01A2-B52F8A76E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61822"/>
              </p:ext>
            </p:extLst>
          </p:nvPr>
        </p:nvGraphicFramePr>
        <p:xfrm>
          <a:off x="7664824" y="3286861"/>
          <a:ext cx="138056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3875">
                  <a:extLst>
                    <a:ext uri="{9D8B030D-6E8A-4147-A177-3AD203B41FA5}">
                      <a16:colId xmlns:a16="http://schemas.microsoft.com/office/drawing/2014/main" val="48547065"/>
                    </a:ext>
                  </a:extLst>
                </a:gridCol>
                <a:gridCol w="396689">
                  <a:extLst>
                    <a:ext uri="{9D8B030D-6E8A-4147-A177-3AD203B41FA5}">
                      <a16:colId xmlns:a16="http://schemas.microsoft.com/office/drawing/2014/main" val="135926194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Species A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587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Species B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873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Species C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313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Species D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71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2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13"/>
    </mc:Choice>
    <mc:Fallback xmlns="">
      <p:transition spd="slow" advTm="13871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DD1-9606-0706-2015-7FECC3C7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Competition and Niches (8.5)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E3848-A5F3-76C6-08D5-5831CBD0D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939998"/>
            <a:ext cx="6984262" cy="3263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Interspecific competition </a:t>
            </a:r>
            <a:r>
              <a:rPr lang="en-US" dirty="0"/>
              <a:t>(-/-) – competition between 2 species when resources are in short supply</a:t>
            </a:r>
          </a:p>
          <a:p>
            <a:pPr lvl="1"/>
            <a:r>
              <a:rPr lang="en-US" dirty="0"/>
              <a:t>Less reproductively advantaged species may be eliminated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competitive exclusion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Ecological niche </a:t>
            </a:r>
            <a:r>
              <a:rPr lang="en-US" dirty="0"/>
              <a:t>– sum of biotic/abiotic resources a species uses</a:t>
            </a:r>
          </a:p>
          <a:p>
            <a:pPr lvl="1"/>
            <a:r>
              <a:rPr lang="en-US" dirty="0"/>
              <a:t>Has both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fundamental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realized niche</a:t>
            </a:r>
          </a:p>
          <a:p>
            <a:pPr lvl="1"/>
            <a:r>
              <a:rPr lang="en-US" dirty="0"/>
              <a:t>Natural selection favors behaviors that lesson competition -&gt;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niche partitioning </a:t>
            </a:r>
            <a:r>
              <a:rPr lang="en-US" dirty="0"/>
              <a:t>(move to realized nice) – similar species split up resources</a:t>
            </a:r>
          </a:p>
          <a:p>
            <a:pPr lvl="1"/>
            <a:endParaRPr lang="en-US" sz="1725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8226E5A-2847-19F7-0A33-4FECB544D3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99D6D6E-20E0-975A-24DF-5EBA2CA2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19" y="3823860"/>
            <a:ext cx="4972788" cy="13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etition ( Read ) | Biology | CK-12 Foundation">
            <a:extLst>
              <a:ext uri="{FF2B5EF4-FFF2-40B4-BE49-F238E27FC236}">
                <a16:creationId xmlns:a16="http://schemas.microsoft.com/office/drawing/2014/main" id="{1F74445B-767F-08F2-9D15-3AFAF822A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t="18301" r="7675" b="2265"/>
          <a:stretch>
            <a:fillRect/>
          </a:stretch>
        </p:blipFill>
        <p:spPr bwMode="auto">
          <a:xfrm>
            <a:off x="7513504" y="1566582"/>
            <a:ext cx="1630496" cy="35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05"/>
    </mc:Choice>
    <mc:Fallback xmlns="">
      <p:transition spd="slow" advTm="1074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9493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929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591" y="549294"/>
            <a:ext cx="4143101" cy="986247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b="1" dirty="0">
                <a:latin typeface="Kalam"/>
                <a:ea typeface="Source Sans Pro"/>
                <a:cs typeface="Kalam" panose="02000000000000000000" pitchFamily="2" charset="0"/>
              </a:rPr>
              <a:t>Unit 8: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592" y="1456951"/>
            <a:ext cx="4261714" cy="3686549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dirty="0">
                <a:latin typeface="Cambria"/>
                <a:ea typeface="Cambria"/>
              </a:rPr>
              <a:t>Organisms respond to their environment, help each other</a:t>
            </a:r>
          </a:p>
          <a:p>
            <a:r>
              <a:rPr lang="en-US" dirty="0">
                <a:latin typeface="Cambria"/>
                <a:ea typeface="Cambria"/>
              </a:rPr>
              <a:t>Energy flows through trophic levels</a:t>
            </a:r>
          </a:p>
          <a:p>
            <a:r>
              <a:rPr lang="en-US" dirty="0">
                <a:latin typeface="Cambria"/>
                <a:ea typeface="Cambria"/>
              </a:rPr>
              <a:t>Biogeochemical cycles</a:t>
            </a:r>
          </a:p>
          <a:p>
            <a:r>
              <a:rPr lang="en-US" dirty="0">
                <a:latin typeface="Cambria"/>
                <a:ea typeface="Cambria"/>
              </a:rPr>
              <a:t>Exponential and logistic population growth</a:t>
            </a:r>
          </a:p>
          <a:p>
            <a:r>
              <a:rPr lang="en-US" dirty="0">
                <a:latin typeface="Cambria"/>
                <a:ea typeface="Cambria"/>
              </a:rPr>
              <a:t>Density dependent and independent limiting factors</a:t>
            </a:r>
          </a:p>
          <a:p>
            <a:r>
              <a:rPr lang="en-US" dirty="0">
                <a:latin typeface="Cambria"/>
                <a:ea typeface="Cambria"/>
              </a:rPr>
              <a:t>Simpson’s Diversity Index</a:t>
            </a:r>
          </a:p>
          <a:p>
            <a:r>
              <a:rPr lang="en-US" dirty="0">
                <a:latin typeface="Cambria"/>
                <a:ea typeface="Cambria"/>
              </a:rPr>
              <a:t>Community interactions</a:t>
            </a:r>
          </a:p>
          <a:p>
            <a:r>
              <a:rPr lang="en-US" dirty="0">
                <a:latin typeface="Cambria"/>
                <a:ea typeface="Cambria"/>
              </a:rPr>
              <a:t>Biodiversity and Keystone species</a:t>
            </a:r>
          </a:p>
          <a:p>
            <a:r>
              <a:rPr lang="en-US" dirty="0">
                <a:latin typeface="Cambria"/>
                <a:ea typeface="Cambria"/>
              </a:rPr>
              <a:t>Ecosystems are disrupted due to human activity and natural events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75" y="449029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BBA2259-7BB7-01FC-5DD7-4C18C0AA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547"/>
            <a:ext cx="2490864" cy="42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7"/>
    </mc:Choice>
    <mc:Fallback xmlns="">
      <p:transition spd="slow" advTm="385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0EBB-7B75-29CC-3E30-2BE02621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Predation and Trophic Cascades (8.5)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F402E-43CD-C391-85D6-20B15E21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92773"/>
            <a:ext cx="7886700" cy="3263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Predation</a:t>
            </a:r>
            <a:r>
              <a:rPr lang="en-US" dirty="0"/>
              <a:t> (+/-) – one species kills and eats the other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predator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prey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Herbivory</a:t>
            </a:r>
            <a:r>
              <a:rPr lang="en-US" dirty="0"/>
              <a:t> (+/-) – organism eats plant</a:t>
            </a:r>
          </a:p>
          <a:p>
            <a:pPr lvl="1"/>
            <a:r>
              <a:rPr lang="en-US" dirty="0"/>
              <a:t>Prey has developed adaptations – camouflage, warning color, mimicry</a:t>
            </a:r>
          </a:p>
          <a:p>
            <a:pPr lvl="1"/>
            <a:r>
              <a:rPr lang="en-US" dirty="0"/>
              <a:t>Predator-prey cycles – regulate size of both species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Trophic cascade </a:t>
            </a:r>
            <a:r>
              <a:rPr lang="en-US" dirty="0"/>
              <a:t>– changes in one level of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food web </a:t>
            </a:r>
            <a:r>
              <a:rPr lang="en-US" dirty="0"/>
              <a:t>can affect other levels</a:t>
            </a:r>
          </a:p>
        </p:txBody>
      </p:sp>
      <p:pic>
        <p:nvPicPr>
          <p:cNvPr id="3074" name="Picture 2" descr="Ecological Cycle: Predator and Prey • MyLearning">
            <a:extLst>
              <a:ext uri="{FF2B5EF4-FFF2-40B4-BE49-F238E27FC236}">
                <a16:creationId xmlns:a16="http://schemas.microsoft.com/office/drawing/2014/main" id="{20EFA973-B191-B870-2329-16FA13EB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71" y="3299281"/>
            <a:ext cx="3334029" cy="15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B78FEEB-F6C6-BA18-0FE4-5B8708E1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66" y="3299281"/>
            <a:ext cx="2609655" cy="18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68"/>
    </mc:Choice>
    <mc:Fallback xmlns="">
      <p:transition spd="slow" advTm="10416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7ECF-EDFA-1DC9-9693-2A245957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Biodiversity (8.6)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4C7D0-6DE0-9FA4-E3CA-81457873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88983"/>
            <a:ext cx="6189534" cy="415451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134F5C"/>
                </a:solidFill>
              </a:rPr>
              <a:t>Biodiversity</a:t>
            </a:r>
            <a:r>
              <a:rPr lang="en-US" dirty="0"/>
              <a:t> – the variety of living things and life processes within a population (group of a species), community (multiple species), or ecosystem (abiotic + biotic factors)</a:t>
            </a:r>
          </a:p>
          <a:p>
            <a:pPr lvl="1"/>
            <a:r>
              <a:rPr lang="en-US" dirty="0"/>
              <a:t>More diversity = more resilience, can adapt to changes</a:t>
            </a:r>
          </a:p>
          <a:p>
            <a:r>
              <a:rPr lang="en-US" dirty="0"/>
              <a:t>Key elements of an ecosystem:</a:t>
            </a:r>
          </a:p>
          <a:p>
            <a:pPr lvl="1"/>
            <a:r>
              <a:rPr lang="en-US" dirty="0"/>
              <a:t>Vital abiotic factors</a:t>
            </a:r>
          </a:p>
          <a:p>
            <a:pPr lvl="1"/>
            <a:r>
              <a:rPr lang="en-US" dirty="0"/>
              <a:t>Producers – without them no energy to higher trophic levels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Dominant species </a:t>
            </a:r>
            <a:r>
              <a:rPr lang="en-US" dirty="0"/>
              <a:t>– are the most abundant in a community – as a result can often exhibit resilience when the environment changes (more variation within the species)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Keystone species </a:t>
            </a:r>
            <a:r>
              <a:rPr lang="en-US" dirty="0"/>
              <a:t>– not abundant, but exerts control over the community structure due to its niche - when removed, the community collapses</a:t>
            </a:r>
          </a:p>
        </p:txBody>
      </p:sp>
      <p:pic>
        <p:nvPicPr>
          <p:cNvPr id="2050" name="Picture 2" descr="Can we talk about how cool sea otters are? – Geospatial Ecology of Marine  Megafauna Laboratory">
            <a:extLst>
              <a:ext uri="{FF2B5EF4-FFF2-40B4-BE49-F238E27FC236}">
                <a16:creationId xmlns:a16="http://schemas.microsoft.com/office/drawing/2014/main" id="{74E9A068-AA4A-8B72-353C-B5980D40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84" y="2165707"/>
            <a:ext cx="2226959" cy="12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ystone (architecture) - Wikipedia">
            <a:extLst>
              <a:ext uri="{FF2B5EF4-FFF2-40B4-BE49-F238E27FC236}">
                <a16:creationId xmlns:a16="http://schemas.microsoft.com/office/drawing/2014/main" id="{23DCF5B9-FA0B-15E0-906E-BF942007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35" y="217317"/>
            <a:ext cx="1943721" cy="17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Will It Take to Bring Back the Kelp Forest? - Bay Nature Magazine">
            <a:extLst>
              <a:ext uri="{FF2B5EF4-FFF2-40B4-BE49-F238E27FC236}">
                <a16:creationId xmlns:a16="http://schemas.microsoft.com/office/drawing/2014/main" id="{AE723805-58B0-1A39-8AAA-15597CCF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84" y="3488148"/>
            <a:ext cx="2226959" cy="14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56"/>
    </mc:Choice>
    <mc:Fallback xmlns="">
      <p:transition spd="slow" advTm="10105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64CA-B828-3213-CF4B-23BE1B1C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Dangers to Ecosystems (8.7)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9590A3-7DE3-AEC2-27A9-ED2C94B437C6}"/>
              </a:ext>
            </a:extLst>
          </p:cNvPr>
          <p:cNvSpPr txBox="1">
            <a:spLocks/>
          </p:cNvSpPr>
          <p:nvPr/>
        </p:nvSpPr>
        <p:spPr>
          <a:xfrm>
            <a:off x="182081" y="947086"/>
            <a:ext cx="7289063" cy="405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kern="0" dirty="0"/>
              <a:t>Organisms are generally well </a:t>
            </a:r>
            <a:r>
              <a:rPr lang="en-US" b="1" kern="0" dirty="0">
                <a:solidFill>
                  <a:srgbClr val="134F5C"/>
                </a:solidFill>
              </a:rPr>
              <a:t>adapted</a:t>
            </a:r>
            <a:r>
              <a:rPr lang="en-US" kern="0" dirty="0"/>
              <a:t> to their environments but can be at risk if the environment suddenly changes</a:t>
            </a:r>
          </a:p>
          <a:p>
            <a:r>
              <a:rPr lang="en-US" kern="0" dirty="0"/>
              <a:t>Dangers to ecosystems: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Invasive species </a:t>
            </a:r>
            <a:r>
              <a:rPr lang="en-US" dirty="0"/>
              <a:t>- non-native species that, when introduced to a new environment usually cause harm to the environment - exploit new </a:t>
            </a:r>
            <a:r>
              <a:rPr lang="en-US" b="1" dirty="0">
                <a:solidFill>
                  <a:srgbClr val="134F5C"/>
                </a:solidFill>
              </a:rPr>
              <a:t>niche </a:t>
            </a:r>
          </a:p>
          <a:p>
            <a:pPr lvl="1"/>
            <a:r>
              <a:rPr lang="en-US" dirty="0"/>
              <a:t>Global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climate change </a:t>
            </a:r>
            <a:r>
              <a:rPr lang="en-US" dirty="0"/>
              <a:t>– change in the global climate (warming), largely due to human activity –&gt; weather and habitat changes</a:t>
            </a:r>
          </a:p>
          <a:p>
            <a:pPr lvl="1"/>
            <a:r>
              <a:rPr lang="en-US" dirty="0"/>
              <a:t>Geological and meteorological events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El Nino, Continental Drift, </a:t>
            </a:r>
            <a:r>
              <a:rPr lang="en-US" dirty="0">
                <a:solidFill>
                  <a:schemeClr val="tx1"/>
                </a:solidFill>
              </a:rPr>
              <a:t>meteor</a:t>
            </a:r>
            <a:r>
              <a:rPr lang="en-US" dirty="0"/>
              <a:t> impact on dinosaurs)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Habitat loss </a:t>
            </a:r>
            <a:r>
              <a:rPr lang="en-US" dirty="0"/>
              <a:t>– habitats are destroyed (logging, urbanization, monocropping,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habitat fragmentation</a:t>
            </a:r>
            <a:r>
              <a:rPr lang="en-US" dirty="0"/>
              <a:t>)</a:t>
            </a:r>
          </a:p>
          <a:p>
            <a:pPr lvl="1"/>
            <a:endParaRPr lang="en-US" sz="1725" dirty="0"/>
          </a:p>
          <a:p>
            <a:pPr lvl="1"/>
            <a:endParaRPr lang="en-US" dirty="0"/>
          </a:p>
          <a:p>
            <a:pPr lvl="1"/>
            <a:endParaRPr lang="en-US" sz="1725" dirty="0"/>
          </a:p>
          <a:p>
            <a:pPr lvl="1"/>
            <a:endParaRPr lang="en-US" sz="1725" kern="0" dirty="0"/>
          </a:p>
        </p:txBody>
      </p:sp>
      <p:pic>
        <p:nvPicPr>
          <p:cNvPr id="5" name="Picture 2" descr="Kudzu - Wikipedia">
            <a:extLst>
              <a:ext uri="{FF2B5EF4-FFF2-40B4-BE49-F238E27FC236}">
                <a16:creationId xmlns:a16="http://schemas.microsoft.com/office/drawing/2014/main" id="{A849EEFE-2112-B727-5680-9A6245FD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47"/>
            <a:ext cx="2133600" cy="13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lting of polar ice shifting Earth itself, not just sea levels — Harvard  Gazette">
            <a:extLst>
              <a:ext uri="{FF2B5EF4-FFF2-40B4-BE49-F238E27FC236}">
                <a16:creationId xmlns:a16="http://schemas.microsoft.com/office/drawing/2014/main" id="{0064C419-9D62-5169-E410-76298F88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77" y="2571750"/>
            <a:ext cx="1846523" cy="12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ntinental drift | McGraw Hill's AccessScience">
            <a:extLst>
              <a:ext uri="{FF2B5EF4-FFF2-40B4-BE49-F238E27FC236}">
                <a16:creationId xmlns:a16="http://schemas.microsoft.com/office/drawing/2014/main" id="{4D515E23-E2F2-4A7E-4FC6-D686BA8A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57" y="3826517"/>
            <a:ext cx="1670143" cy="11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onoculture Crops - Learn About The Effects Of Monocropping | Gardening  Know How">
            <a:extLst>
              <a:ext uri="{FF2B5EF4-FFF2-40B4-BE49-F238E27FC236}">
                <a16:creationId xmlns:a16="http://schemas.microsoft.com/office/drawing/2014/main" id="{82BDF2E1-1C7D-DB69-DAD1-6CE9637D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1370315"/>
            <a:ext cx="1749425" cy="12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15"/>
    </mc:Choice>
    <mc:Fallback xmlns="">
      <p:transition spd="slow" advTm="14551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4493-8BFC-2971-65E4-20113BD8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Extinction (8.7)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27259-5DD3-1A68-886E-F5E28D45A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381" y="1142053"/>
            <a:ext cx="6002719" cy="3539582"/>
          </a:xfrm>
        </p:spPr>
        <p:txBody>
          <a:bodyPr>
            <a:normAutofit/>
          </a:bodyPr>
          <a:lstStyle/>
          <a:p>
            <a:r>
              <a:rPr lang="en-US" dirty="0"/>
              <a:t>Human activities can cause extinction and disrupt ecosystems</a:t>
            </a:r>
          </a:p>
          <a:p>
            <a:pPr lvl="1"/>
            <a:r>
              <a:rPr lang="en-US" dirty="0"/>
              <a:t>Transmission of infection across the Atlantic by humans has resulted in Dutch Elm Disease in America and the Potato Blight in Europe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Biomagnification </a:t>
            </a:r>
            <a:r>
              <a:rPr lang="en-US" dirty="0"/>
              <a:t>– toxins that cannot be broken down biologically become more concentrated in successive trophic levels (DDT)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Eutrophication </a:t>
            </a:r>
            <a:r>
              <a:rPr lang="en-US" dirty="0"/>
              <a:t>- water bodies become excessively enriched with nutrients leading to harmful algal blooms and oxygen depletion, harming aquatic life (accelerated by agricultural runoff)</a:t>
            </a:r>
          </a:p>
        </p:txBody>
      </p:sp>
      <p:pic>
        <p:nvPicPr>
          <p:cNvPr id="6146" name="Picture 2" descr="Dutch Elm Disease | Chicago Botanic Garden">
            <a:extLst>
              <a:ext uri="{FF2B5EF4-FFF2-40B4-BE49-F238E27FC236}">
                <a16:creationId xmlns:a16="http://schemas.microsoft.com/office/drawing/2014/main" id="{F76CA421-2A9B-EAFD-F335-8450A0FA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58" y="1"/>
            <a:ext cx="2513142" cy="14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Does Eutrophication Work? Causes, Process and Examples - Earth How">
            <a:extLst>
              <a:ext uri="{FF2B5EF4-FFF2-40B4-BE49-F238E27FC236}">
                <a16:creationId xmlns:a16="http://schemas.microsoft.com/office/drawing/2014/main" id="{72D2E2E9-F74C-366A-72ED-61D171D5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58" y="3184007"/>
            <a:ext cx="2513142" cy="18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iomagnification: When Toxins Build Up in Nature - Smore Science">
            <a:extLst>
              <a:ext uri="{FF2B5EF4-FFF2-40B4-BE49-F238E27FC236}">
                <a16:creationId xmlns:a16="http://schemas.microsoft.com/office/drawing/2014/main" id="{B25E9B0F-4E3F-BB7E-04FE-DCA0D29E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r="5728" b="5476"/>
          <a:stretch>
            <a:fillRect/>
          </a:stretch>
        </p:blipFill>
        <p:spPr bwMode="auto">
          <a:xfrm>
            <a:off x="6533178" y="1412660"/>
            <a:ext cx="2610822" cy="17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67"/>
    </mc:Choice>
    <mc:Fallback xmlns="">
      <p:transition spd="slow" advTm="1286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AA9D-55AF-DCF3-E43D-359D8AB0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(8.1)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0CD5-4DC4-82CE-29B1-37F199D4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2143"/>
            <a:ext cx="8092269" cy="3980364"/>
          </a:xfrm>
        </p:spPr>
        <p:txBody>
          <a:bodyPr>
            <a:normAutofit/>
          </a:bodyPr>
          <a:lstStyle/>
          <a:p>
            <a:r>
              <a:rPr lang="en-US" sz="2300" dirty="0"/>
              <a:t>Organisms respond to their environment through </a:t>
            </a:r>
            <a:r>
              <a:rPr lang="en-US" sz="2300" b="1" dirty="0">
                <a:solidFill>
                  <a:srgbClr val="134F5C"/>
                </a:solidFill>
              </a:rPr>
              <a:t>behavioral</a:t>
            </a:r>
            <a:r>
              <a:rPr lang="en-US" sz="2300" dirty="0"/>
              <a:t> and </a:t>
            </a:r>
            <a:r>
              <a:rPr lang="en-US" sz="2300" b="1" dirty="0">
                <a:solidFill>
                  <a:srgbClr val="134F5C"/>
                </a:solidFill>
              </a:rPr>
              <a:t>physiological</a:t>
            </a:r>
            <a:r>
              <a:rPr lang="en-US" sz="2300" dirty="0"/>
              <a:t> changes</a:t>
            </a:r>
          </a:p>
          <a:p>
            <a:pPr lvl="1"/>
            <a:r>
              <a:rPr lang="en-US" sz="1900" dirty="0"/>
              <a:t>Taxis and kinesis</a:t>
            </a:r>
          </a:p>
          <a:p>
            <a:pPr lvl="1"/>
            <a:r>
              <a:rPr lang="en-US" sz="1900" dirty="0"/>
              <a:t>Phototropism</a:t>
            </a:r>
          </a:p>
          <a:p>
            <a:r>
              <a:rPr lang="en-US" sz="2300" dirty="0"/>
              <a:t>Organisms communicate using </a:t>
            </a:r>
            <a:r>
              <a:rPr lang="en-US" sz="2300" b="1" dirty="0">
                <a:solidFill>
                  <a:srgbClr val="134F5C"/>
                </a:solidFill>
              </a:rPr>
              <a:t>signals</a:t>
            </a:r>
            <a:r>
              <a:rPr lang="en-US" sz="2300" dirty="0"/>
              <a:t> (stimulus that changes behavior) to establish dominance, find food, establish territory, ensure reproduction </a:t>
            </a:r>
          </a:p>
          <a:p>
            <a:pPr lvl="1"/>
            <a:r>
              <a:rPr lang="en-US" sz="1900" dirty="0"/>
              <a:t>Visual – warning colors, attraction for mating</a:t>
            </a:r>
          </a:p>
          <a:p>
            <a:pPr lvl="1"/>
            <a:r>
              <a:rPr lang="en-US" sz="1900" dirty="0"/>
              <a:t>Audible – mating songs</a:t>
            </a:r>
          </a:p>
          <a:p>
            <a:pPr lvl="1"/>
            <a:r>
              <a:rPr lang="en-US" sz="1900" dirty="0"/>
              <a:t>Tactile – herd interactions</a:t>
            </a:r>
          </a:p>
          <a:p>
            <a:pPr lvl="1"/>
            <a:r>
              <a:rPr lang="en-US" sz="1900" dirty="0"/>
              <a:t>Electrical – prey detection</a:t>
            </a:r>
          </a:p>
          <a:p>
            <a:pPr lvl="1"/>
            <a:r>
              <a:rPr lang="en-US" sz="1900" dirty="0"/>
              <a:t>Chemical – </a:t>
            </a:r>
            <a:r>
              <a:rPr lang="en-US" sz="1900" b="1" dirty="0">
                <a:solidFill>
                  <a:srgbClr val="134F5C"/>
                </a:solidFill>
              </a:rPr>
              <a:t>pheromones</a:t>
            </a:r>
            <a:r>
              <a:rPr lang="en-US" sz="19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Orientation of leaves and other parts of the plant towards sunlight is  called">
            <a:extLst>
              <a:ext uri="{FF2B5EF4-FFF2-40B4-BE49-F238E27FC236}">
                <a16:creationId xmlns:a16="http://schemas.microsoft.com/office/drawing/2014/main" id="{05593CD6-88D2-AAFF-4075-9FE03967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61" y="3702633"/>
            <a:ext cx="1516839" cy="13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ison Dart Frog | Rainforest Alliance">
            <a:extLst>
              <a:ext uri="{FF2B5EF4-FFF2-40B4-BE49-F238E27FC236}">
                <a16:creationId xmlns:a16="http://schemas.microsoft.com/office/drawing/2014/main" id="{AEEC68CC-C44A-3C89-8058-B98436C9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54" y="3718707"/>
            <a:ext cx="1307726" cy="13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ggle dancing honey bee!">
            <a:extLst>
              <a:ext uri="{FF2B5EF4-FFF2-40B4-BE49-F238E27FC236}">
                <a16:creationId xmlns:a16="http://schemas.microsoft.com/office/drawing/2014/main" id="{AA1FB117-DF6D-C157-AD25-480B42A1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38" y="3850656"/>
            <a:ext cx="1855694" cy="1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06"/>
    </mc:Choice>
    <mc:Fallback xmlns="">
      <p:transition spd="slow" advTm="1437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9D36-2E5A-838D-C588-6BBA1F11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 (8.1)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FD25-B100-C32A-F786-FFC187C9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4377"/>
            <a:ext cx="6379474" cy="406259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134F5C"/>
                </a:solidFill>
              </a:rPr>
              <a:t>Innate behaviors </a:t>
            </a:r>
            <a:r>
              <a:rPr lang="en-US" dirty="0"/>
              <a:t>– developmentally fixed, inherited and unlearned (reflex)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Flight or fight response</a:t>
            </a:r>
          </a:p>
          <a:p>
            <a:r>
              <a:rPr lang="en-US" b="1" dirty="0">
                <a:solidFill>
                  <a:srgbClr val="134F5C"/>
                </a:solidFill>
              </a:rPr>
              <a:t>Learned behaviors </a:t>
            </a:r>
            <a:r>
              <a:rPr lang="en-US" dirty="0"/>
              <a:t>– behaviors modified based on specific experiences (imprinting, conditioning)</a:t>
            </a:r>
          </a:p>
          <a:p>
            <a:r>
              <a:rPr lang="en-US" dirty="0"/>
              <a:t>Fitness favors behaviors that increase survival and reproductive success</a:t>
            </a:r>
          </a:p>
          <a:p>
            <a:r>
              <a:rPr lang="en-US" b="1" dirty="0">
                <a:solidFill>
                  <a:srgbClr val="134F5C"/>
                </a:solidFill>
              </a:rPr>
              <a:t>Cooperative behaviors </a:t>
            </a:r>
            <a:r>
              <a:rPr lang="en-US" dirty="0"/>
              <a:t>tend to increase the fitness of both the organism and the population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Altruism</a:t>
            </a:r>
            <a:r>
              <a:rPr lang="en-US" dirty="0"/>
              <a:t> – reduce individual fitness but increase the fitness of others (warning calls)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Kin selection </a:t>
            </a:r>
            <a:r>
              <a:rPr lang="en-US" dirty="0"/>
              <a:t>– providing aid that enables other close relatives to produce offspring</a:t>
            </a:r>
          </a:p>
          <a:p>
            <a:pPr lvl="1"/>
            <a:r>
              <a:rPr lang="en-US" dirty="0"/>
              <a:t>Herd, flock, schooling behavior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2" name="Picture 8" descr="1,053,300+ Fight Or Flight Stock Illustrations, Royalty-Free Vector  Graphics &amp; Clip Art - iStock | Fight or flight response, Fear, Stress">
            <a:extLst>
              <a:ext uri="{FF2B5EF4-FFF2-40B4-BE49-F238E27FC236}">
                <a16:creationId xmlns:a16="http://schemas.microsoft.com/office/drawing/2014/main" id="{8127FC20-6E00-FD0A-F6B0-EEA0CE537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5270" r="12630" b="2826"/>
          <a:stretch>
            <a:fillRect/>
          </a:stretch>
        </p:blipFill>
        <p:spPr bwMode="auto">
          <a:xfrm>
            <a:off x="7008125" y="1301932"/>
            <a:ext cx="2135875" cy="17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y Do Fish Travel in Schools? | Scuba Diving">
            <a:extLst>
              <a:ext uri="{FF2B5EF4-FFF2-40B4-BE49-F238E27FC236}">
                <a16:creationId xmlns:a16="http://schemas.microsoft.com/office/drawing/2014/main" id="{08E796C5-1B66-E75F-342D-43F2601D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96" y="3602506"/>
            <a:ext cx="2215104" cy="147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34"/>
    </mc:Choice>
    <mc:Fallback xmlns="">
      <p:transition spd="slow" advTm="1334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B828-FC7F-5FD3-8F8B-20F4CE8E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Organisms Need Energy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02E2-0B90-E5C3-E21D-45C137E5C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686000"/>
          </a:xfrm>
        </p:spPr>
        <p:txBody>
          <a:bodyPr>
            <a:normAutofit/>
          </a:bodyPr>
          <a:lstStyle/>
          <a:p>
            <a:r>
              <a:rPr lang="en-US" dirty="0"/>
              <a:t>To organize, grow, reproduce, maintain </a:t>
            </a:r>
            <a:r>
              <a:rPr lang="en-US" b="1" dirty="0">
                <a:solidFill>
                  <a:srgbClr val="134F5C"/>
                </a:solidFill>
              </a:rPr>
              <a:t>homeostasis</a:t>
            </a:r>
            <a:r>
              <a:rPr lang="en-US" dirty="0"/>
              <a:t> – maintain a stable internal environment despite external changes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Thermoregulation</a:t>
            </a:r>
            <a:r>
              <a:rPr lang="en-US" dirty="0"/>
              <a:t> – how animals maintain internal temperature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Endotherms</a:t>
            </a:r>
            <a:r>
              <a:rPr lang="en-US" dirty="0"/>
              <a:t> – warmed by heat generated through </a:t>
            </a:r>
            <a:r>
              <a:rPr lang="en-US" b="1" dirty="0">
                <a:solidFill>
                  <a:srgbClr val="134F5C"/>
                </a:solidFill>
              </a:rPr>
              <a:t>metabolism</a:t>
            </a:r>
            <a:r>
              <a:rPr lang="en-US" dirty="0"/>
              <a:t> – all chemical reactions of the body</a:t>
            </a:r>
          </a:p>
          <a:p>
            <a:pPr lvl="1"/>
            <a:r>
              <a:rPr lang="en-US" b="1" dirty="0">
                <a:solidFill>
                  <a:srgbClr val="134F5C"/>
                </a:solidFill>
              </a:rPr>
              <a:t>Ectotherms</a:t>
            </a:r>
            <a:r>
              <a:rPr lang="en-US" dirty="0"/>
              <a:t> – get heat from external sources</a:t>
            </a:r>
          </a:p>
          <a:p>
            <a:r>
              <a:rPr lang="en-US" dirty="0"/>
              <a:t>Net gain in energy = storage, growth, reproduction</a:t>
            </a:r>
          </a:p>
          <a:p>
            <a:pPr lvl="1"/>
            <a:r>
              <a:rPr lang="en-US" dirty="0"/>
              <a:t>Reproductive strategy can be different based on energy available – asexual/sexual, </a:t>
            </a:r>
            <a:r>
              <a:rPr lang="en-US" b="1" dirty="0">
                <a:solidFill>
                  <a:srgbClr val="134F5C"/>
                </a:solidFill>
              </a:rPr>
              <a:t>reproductive diapause</a:t>
            </a:r>
          </a:p>
          <a:p>
            <a:r>
              <a:rPr lang="en-US" dirty="0"/>
              <a:t>Net loss in energy = less reproduction, death</a:t>
            </a:r>
          </a:p>
          <a:p>
            <a:r>
              <a:rPr lang="en-US" b="1" dirty="0">
                <a:solidFill>
                  <a:srgbClr val="134F5C"/>
                </a:solidFill>
              </a:rPr>
              <a:t>Metabolic rate </a:t>
            </a:r>
            <a:r>
              <a:rPr lang="en-US" dirty="0"/>
              <a:t>– total energy used, smaller animals have higher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6A3E8-9854-AEFB-3E04-B71CB084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670" y="88281"/>
            <a:ext cx="2427194" cy="1365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95B2D-1FEA-6C6C-0052-3D9AB810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56" y="3822135"/>
            <a:ext cx="1036762" cy="691175"/>
          </a:xfrm>
          <a:prstGeom prst="rect">
            <a:avLst/>
          </a:prstGeom>
        </p:spPr>
      </p:pic>
      <p:pic>
        <p:nvPicPr>
          <p:cNvPr id="1030" name="Picture 6" descr="Sea anemone | Invertebrate, Symbiotic Relationship &amp; Adaptations |  Britannica">
            <a:extLst>
              <a:ext uri="{FF2B5EF4-FFF2-40B4-BE49-F238E27FC236}">
                <a16:creationId xmlns:a16="http://schemas.microsoft.com/office/drawing/2014/main" id="{C16D1D35-E043-2187-215D-8C367A0E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83" y="2571750"/>
            <a:ext cx="1342184" cy="9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41"/>
    </mc:Choice>
    <mc:Fallback xmlns="">
      <p:transition spd="slow" advTm="1205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3127-AD14-62A4-41F3-673DA14F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Flows and Matter Cycles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2A246-28B5-B786-2D67-DD3E96316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Populations -&gt; Communities -&gt; Ecosystems -&gt; Biomes</a:t>
            </a:r>
          </a:p>
          <a:p>
            <a:r>
              <a:rPr lang="en-US" dirty="0"/>
              <a:t>Energy flows through </a:t>
            </a:r>
            <a:r>
              <a:rPr lang="en-US" b="1" dirty="0">
                <a:solidFill>
                  <a:srgbClr val="134F5C"/>
                </a:solidFill>
              </a:rPr>
              <a:t>ecosystems</a:t>
            </a:r>
            <a:r>
              <a:rPr lang="en-US" dirty="0"/>
              <a:t> (both </a:t>
            </a:r>
            <a:r>
              <a:rPr lang="en-US" b="1" dirty="0">
                <a:solidFill>
                  <a:srgbClr val="134F5C"/>
                </a:solidFill>
              </a:rPr>
              <a:t>biotic</a:t>
            </a:r>
            <a:r>
              <a:rPr lang="en-US" dirty="0"/>
              <a:t> and </a:t>
            </a:r>
            <a:r>
              <a:rPr lang="en-US" b="1" dirty="0">
                <a:solidFill>
                  <a:srgbClr val="134F5C"/>
                </a:solidFill>
              </a:rPr>
              <a:t>abiotic</a:t>
            </a:r>
            <a:r>
              <a:rPr lang="en-US" dirty="0"/>
              <a:t> factors) between organisms – sourced from the sun</a:t>
            </a:r>
          </a:p>
          <a:p>
            <a:endParaRPr lang="en-US" dirty="0"/>
          </a:p>
        </p:txBody>
      </p:sp>
      <p:pic>
        <p:nvPicPr>
          <p:cNvPr id="2050" name="Picture 2" descr="Ecosystem-Definition, Different types and Examples">
            <a:extLst>
              <a:ext uri="{FF2B5EF4-FFF2-40B4-BE49-F238E27FC236}">
                <a16:creationId xmlns:a16="http://schemas.microsoft.com/office/drawing/2014/main" id="{E2E586BD-C207-4E05-8C10-D218390A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76" y="2938182"/>
            <a:ext cx="3664624" cy="22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2CED68-2596-45A4-2439-66219ABB7403}"/>
              </a:ext>
            </a:extLst>
          </p:cNvPr>
          <p:cNvSpPr txBox="1">
            <a:spLocks/>
          </p:cNvSpPr>
          <p:nvPr/>
        </p:nvSpPr>
        <p:spPr>
          <a:xfrm>
            <a:off x="628650" y="2409089"/>
            <a:ext cx="485072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Matter and nutrients are cycled (</a:t>
            </a:r>
            <a:r>
              <a:rPr lang="en-US" b="1" kern="0" dirty="0">
                <a:solidFill>
                  <a:srgbClr val="134F5C"/>
                </a:solidFill>
              </a:rPr>
              <a:t>biogeochemical</a:t>
            </a:r>
            <a:r>
              <a:rPr lang="en-US" kern="0" dirty="0"/>
              <a:t> cycles)</a:t>
            </a:r>
          </a:p>
          <a:p>
            <a:pPr lvl="1"/>
            <a:r>
              <a:rPr lang="en-US" kern="0" dirty="0"/>
              <a:t>Contain abiotic and biotic reservoirs, and processes that cycle matter between reservoirs</a:t>
            </a:r>
          </a:p>
          <a:p>
            <a:r>
              <a:rPr lang="en-US" b="1" kern="0" dirty="0">
                <a:solidFill>
                  <a:srgbClr val="134F5C"/>
                </a:solidFill>
              </a:rPr>
              <a:t>Law of Conservation of Mass</a:t>
            </a:r>
            <a:r>
              <a:rPr lang="en-US" kern="0" dirty="0"/>
              <a:t>, </a:t>
            </a:r>
            <a:r>
              <a:rPr lang="en-US" b="1" kern="0" dirty="0">
                <a:solidFill>
                  <a:srgbClr val="134F5C"/>
                </a:solidFill>
              </a:rPr>
              <a:t>Law of Conservation of Energy </a:t>
            </a:r>
            <a:r>
              <a:rPr lang="en-US" kern="0" dirty="0"/>
              <a:t>– cannot be created or destroyed, only transferred from one form to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84"/>
    </mc:Choice>
    <mc:Fallback xmlns="">
      <p:transition spd="slow" advTm="740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6CEE-9696-3585-DC72-FE51AC59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Biogeochemical Cycles: Water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B0822-7460-36C6-6C1A-13C2906F1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34F5C"/>
                </a:solidFill>
              </a:rPr>
              <a:t>Hydrosphere</a:t>
            </a:r>
            <a:r>
              <a:rPr lang="en-US" dirty="0"/>
              <a:t> – encompasses all water on Earth</a:t>
            </a:r>
          </a:p>
          <a:p>
            <a:r>
              <a:rPr lang="en-US" dirty="0"/>
              <a:t>Water </a:t>
            </a:r>
            <a:r>
              <a:rPr lang="en-US" b="1" dirty="0">
                <a:solidFill>
                  <a:srgbClr val="134F5C"/>
                </a:solidFill>
              </a:rPr>
              <a:t>evaporates</a:t>
            </a:r>
            <a:r>
              <a:rPr lang="en-US" dirty="0"/>
              <a:t> from oceans and surface water, and </a:t>
            </a:r>
            <a:r>
              <a:rPr lang="en-US" b="1" dirty="0">
                <a:solidFill>
                  <a:srgbClr val="134F5C"/>
                </a:solidFill>
              </a:rPr>
              <a:t>transpires</a:t>
            </a:r>
            <a:r>
              <a:rPr lang="en-US" dirty="0"/>
              <a:t> from plants -&gt; </a:t>
            </a:r>
            <a:r>
              <a:rPr lang="en-US" b="1" dirty="0">
                <a:solidFill>
                  <a:srgbClr val="134F5C"/>
                </a:solidFill>
              </a:rPr>
              <a:t>condenses</a:t>
            </a:r>
            <a:r>
              <a:rPr lang="en-US" dirty="0"/>
              <a:t> in atmosphere -&gt; </a:t>
            </a:r>
            <a:r>
              <a:rPr lang="en-US" b="1" dirty="0">
                <a:solidFill>
                  <a:srgbClr val="134F5C"/>
                </a:solidFill>
              </a:rPr>
              <a:t>precipitates</a:t>
            </a:r>
            <a:r>
              <a:rPr lang="en-US" dirty="0"/>
              <a:t> back to sources of water</a:t>
            </a:r>
          </a:p>
          <a:p>
            <a:r>
              <a:rPr lang="en-US" dirty="0"/>
              <a:t>Organisms intake water for survival and excrete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B920DB-F4A4-A36E-A979-B447F5CFF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2085"/>
              </p:ext>
            </p:extLst>
          </p:nvPr>
        </p:nvGraphicFramePr>
        <p:xfrm>
          <a:off x="6781800" y="2571750"/>
          <a:ext cx="1524000" cy="1619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1086193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134F5C"/>
                          </a:solidFill>
                        </a:rPr>
                        <a:t>Water 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Hydrosphere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000" dirty="0"/>
                        <a:t>Oceans, surface water, atmosphere, organisms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/>
                        <a:t>Evaporation, Condensation, Precipitation, Transpiration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3074" name="Picture 2" descr="How to Draw the Water Cycle - Really Easy Drawing Tutorial">
            <a:extLst>
              <a:ext uri="{FF2B5EF4-FFF2-40B4-BE49-F238E27FC236}">
                <a16:creationId xmlns:a16="http://schemas.microsoft.com/office/drawing/2014/main" id="{B80F36C1-1ACF-6480-92B8-4298252F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11" y="3110790"/>
            <a:ext cx="2673788" cy="1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816154-751F-B44E-0BB3-EC1BE0964F6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500000" y="3597120"/>
              <a:ext cx="386640" cy="57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816154-751F-B44E-0BB3-EC1BE0964F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0640" y="3587760"/>
                <a:ext cx="405360" cy="5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7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93"/>
    </mc:Choice>
    <mc:Fallback xmlns="">
      <p:transition spd="slow" advTm="69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BB59-7A1A-7950-AAFF-381BF9EA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Biogeochemical Cycles: Carbon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0FCA1-39B3-9281-1E4C-B4871D2C0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6391583" cy="3263504"/>
          </a:xfrm>
        </p:spPr>
        <p:txBody>
          <a:bodyPr>
            <a:normAutofit/>
          </a:bodyPr>
          <a:lstStyle/>
          <a:p>
            <a:r>
              <a:rPr lang="en-US" dirty="0"/>
              <a:t>Transferred between atmosphere and </a:t>
            </a:r>
            <a:r>
              <a:rPr lang="en-US" b="1" dirty="0">
                <a:solidFill>
                  <a:srgbClr val="134F5C"/>
                </a:solidFill>
              </a:rPr>
              <a:t>biosphere</a:t>
            </a:r>
            <a:r>
              <a:rPr lang="en-US" dirty="0"/>
              <a:t> – life between organisms (carbohydrates) and the atmosphere (carbon dioxide)</a:t>
            </a:r>
          </a:p>
          <a:p>
            <a:r>
              <a:rPr lang="en-US" dirty="0"/>
              <a:t>Turned into carbs by photosynthesis, released into atmosphere through cellular respiration, </a:t>
            </a:r>
            <a:r>
              <a:rPr lang="en-US" b="1" dirty="0">
                <a:solidFill>
                  <a:srgbClr val="134F5C"/>
                </a:solidFill>
              </a:rPr>
              <a:t>decomposition</a:t>
            </a:r>
            <a:r>
              <a:rPr lang="en-US" dirty="0"/>
              <a:t> – dead organic matter broken down, releasing nutrients into environment, </a:t>
            </a:r>
            <a:r>
              <a:rPr lang="en-US" b="1" dirty="0">
                <a:solidFill>
                  <a:srgbClr val="134F5C"/>
                </a:solidFill>
              </a:rPr>
              <a:t>combustion</a:t>
            </a:r>
            <a:r>
              <a:rPr lang="en-US" dirty="0"/>
              <a:t> – substance reacts with an oxidant, producing heat and light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1C823-46DF-3381-A793-48A951654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05010"/>
              </p:ext>
            </p:extLst>
          </p:nvPr>
        </p:nvGraphicFramePr>
        <p:xfrm>
          <a:off x="7459580" y="908901"/>
          <a:ext cx="1524000" cy="1773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0679290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134F5C"/>
                          </a:solidFill>
                        </a:rPr>
                        <a:t>Carbon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Biosphere, Atmosphere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en-US" sz="1000" dirty="0"/>
                        <a:t>Carbohydrates in organisms, CO</a:t>
                      </a:r>
                      <a:r>
                        <a:rPr lang="en-US" sz="1000" baseline="-25000" dirty="0"/>
                        <a:t>2 </a:t>
                      </a:r>
                      <a:r>
                        <a:rPr lang="en-US" sz="1000" dirty="0"/>
                        <a:t>in atmosphere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/>
                        <a:t>Photosynthesis, Cellular Respiration, Decomposition, Combustion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4098" name="Picture 2" descr="Carbon Cycle Diagram | Center for Science Education">
            <a:extLst>
              <a:ext uri="{FF2B5EF4-FFF2-40B4-BE49-F238E27FC236}">
                <a16:creationId xmlns:a16="http://schemas.microsoft.com/office/drawing/2014/main" id="{452EB084-9051-530C-F65D-06015CA6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1" y="2905432"/>
            <a:ext cx="2312669" cy="22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14"/>
    </mc:Choice>
    <mc:Fallback xmlns="">
      <p:transition spd="slow" advTm="699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00D0-A4D6-AC90-0186-71D2DBAA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Biogeochemical Cycles: Nitrogen (8.2)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A2377-5067-B95C-1B4F-24E91A41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49" y="1041713"/>
            <a:ext cx="4185281" cy="40243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Largest reservoir is atmosphere</a:t>
            </a:r>
          </a:p>
          <a:p>
            <a:pPr lvl="1"/>
            <a:r>
              <a:rPr lang="en-US" dirty="0"/>
              <a:t>Certain bacteria in soil fix nitrogen gas (</a:t>
            </a:r>
            <a:r>
              <a:rPr lang="en-US" b="1" dirty="0">
                <a:solidFill>
                  <a:srgbClr val="134F5C"/>
                </a:solidFill>
              </a:rPr>
              <a:t>fixation</a:t>
            </a:r>
            <a:r>
              <a:rPr lang="en-US" dirty="0"/>
              <a:t>) N</a:t>
            </a:r>
            <a:r>
              <a:rPr lang="en-US" baseline="-25000" dirty="0"/>
              <a:t>2 </a:t>
            </a:r>
            <a:r>
              <a:rPr lang="en-US" dirty="0"/>
              <a:t>-&gt; NH</a:t>
            </a:r>
            <a:r>
              <a:rPr lang="en-US" baseline="-25000" dirty="0"/>
              <a:t>3 </a:t>
            </a:r>
            <a:r>
              <a:rPr lang="en-US" dirty="0"/>
              <a:t>– ammonia, becomes ammonium through soil (NH</a:t>
            </a:r>
            <a:r>
              <a:rPr lang="en-US" baseline="-25000" dirty="0"/>
              <a:t>4</a:t>
            </a:r>
            <a:r>
              <a:rPr lang="en-US" dirty="0"/>
              <a:t>+)</a:t>
            </a:r>
          </a:p>
          <a:p>
            <a:pPr lvl="1"/>
            <a:r>
              <a:rPr lang="en-US" dirty="0"/>
              <a:t>Ammonia also converted to nitrates (</a:t>
            </a:r>
            <a:r>
              <a:rPr lang="en-US" b="1" dirty="0">
                <a:solidFill>
                  <a:srgbClr val="134F5C"/>
                </a:solidFill>
              </a:rPr>
              <a:t>nitrification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Plants get nutrients and bacteria get compounds from the plant (</a:t>
            </a:r>
            <a:r>
              <a:rPr lang="en-US" b="1" dirty="0">
                <a:solidFill>
                  <a:srgbClr val="134F5C"/>
                </a:solidFill>
              </a:rPr>
              <a:t>assimilation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organisms die ammonia is released into soil (</a:t>
            </a:r>
            <a:r>
              <a:rPr lang="en-US" b="1" dirty="0">
                <a:solidFill>
                  <a:srgbClr val="134F5C"/>
                </a:solidFill>
              </a:rPr>
              <a:t>ammonification</a:t>
            </a:r>
            <a:r>
              <a:rPr lang="en-US" dirty="0"/>
              <a:t>) and nitrates converted back to gas (</a:t>
            </a:r>
            <a:r>
              <a:rPr lang="en-US" b="1" dirty="0">
                <a:solidFill>
                  <a:srgbClr val="134F5C"/>
                </a:solidFill>
              </a:rPr>
              <a:t>denitrification</a:t>
            </a:r>
            <a:r>
              <a:rPr lang="en-US" dirty="0"/>
              <a:t>) by bacteria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FB5E10-66D8-7ECA-F914-FF8C562F1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33294"/>
              </p:ext>
            </p:extLst>
          </p:nvPr>
        </p:nvGraphicFramePr>
        <p:xfrm>
          <a:off x="7542997" y="1268016"/>
          <a:ext cx="1524000" cy="1927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259608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134F5C"/>
                          </a:solidFill>
                        </a:rPr>
                        <a:t>Nitrogen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065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Biosphere, Atmosphere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63184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/>
                        <a:t>Most in atmosphere, when fixed N</a:t>
                      </a:r>
                      <a:r>
                        <a:rPr lang="en-US" sz="1000" baseline="-25000" dirty="0"/>
                        <a:t>2 </a:t>
                      </a:r>
                      <a:r>
                        <a:rPr lang="en-US" sz="1000" dirty="0"/>
                        <a:t>becomes NO</a:t>
                      </a:r>
                      <a:r>
                        <a:rPr lang="en-US" sz="1000" baseline="-25000" dirty="0"/>
                        <a:t>3</a:t>
                      </a:r>
                      <a:r>
                        <a:rPr lang="en-US" sz="1000" dirty="0"/>
                        <a:t>- and NH</a:t>
                      </a:r>
                      <a:r>
                        <a:rPr lang="en-US" sz="1000" baseline="-25000" dirty="0"/>
                        <a:t>3 </a:t>
                      </a:r>
                      <a:r>
                        <a:rPr lang="en-US" sz="1000" dirty="0"/>
                        <a:t>by microorganisms in soil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6999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000" dirty="0"/>
                        <a:t>Fixation, assimilation, ammonification, nitrification, denitrification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0817049"/>
                  </a:ext>
                </a:extLst>
              </a:tr>
            </a:tbl>
          </a:graphicData>
        </a:graphic>
      </p:graphicFrame>
      <p:pic>
        <p:nvPicPr>
          <p:cNvPr id="5122" name="Picture 2" descr="What is nitrogen cycle By Unacademy">
            <a:extLst>
              <a:ext uri="{FF2B5EF4-FFF2-40B4-BE49-F238E27FC236}">
                <a16:creationId xmlns:a16="http://schemas.microsoft.com/office/drawing/2014/main" id="{18846546-9B98-8657-1B56-5839D5FA4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9193" r="2532"/>
          <a:stretch>
            <a:fillRect/>
          </a:stretch>
        </p:blipFill>
        <p:spPr bwMode="auto">
          <a:xfrm>
            <a:off x="4119716" y="1706257"/>
            <a:ext cx="3259394" cy="26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69"/>
    </mc:Choice>
    <mc:Fallback xmlns="">
      <p:transition spd="slow" advTm="90769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Unit 7 Review</Template>
  <TotalTime>1159</TotalTime>
  <Words>2092</Words>
  <Application>Microsoft Office PowerPoint</Application>
  <PresentationFormat>On-screen Show (16:9)</PresentationFormat>
  <Paragraphs>223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8: What You Need To Know</vt:lpstr>
      <vt:lpstr>Response (8.1)</vt:lpstr>
      <vt:lpstr>Behaviors (8.1)</vt:lpstr>
      <vt:lpstr>Organisms Need Energy (8.2)</vt:lpstr>
      <vt:lpstr>Energy Flows and Matter Cycles (8.2)</vt:lpstr>
      <vt:lpstr>Biogeochemical Cycles: Water (8.2)</vt:lpstr>
      <vt:lpstr>Biogeochemical Cycles: Carbon (8.2)</vt:lpstr>
      <vt:lpstr>Biogeochemical Cycles: Nitrogen (8.2)</vt:lpstr>
      <vt:lpstr>Biogeochemical Cycles: Phosphorus (8.2)</vt:lpstr>
      <vt:lpstr>Autotrophs vs. Heterotrophs (8.2)</vt:lpstr>
      <vt:lpstr>Trophic Levels (8.2)</vt:lpstr>
      <vt:lpstr>Populations and Demographics (8.3)</vt:lpstr>
      <vt:lpstr>Population and Exponential Growth (8.3)</vt:lpstr>
      <vt:lpstr>Carrying Capacity and Logistic Growth (8.4)</vt:lpstr>
      <vt:lpstr>Density Dependent and Independent Factors (8.4)</vt:lpstr>
      <vt:lpstr>Community Ecology (8.5)</vt:lpstr>
      <vt:lpstr>Simpson’s Diversity Index (8.5)</vt:lpstr>
      <vt:lpstr>Competition and Niches (8.5)</vt:lpstr>
      <vt:lpstr>Predation and Trophic Cascades (8.5)</vt:lpstr>
      <vt:lpstr>Biodiversity (8.6)</vt:lpstr>
      <vt:lpstr>Dangers to Ecosystems (8.7)</vt:lpstr>
      <vt:lpstr>Extinction (8.7)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31</cp:revision>
  <dcterms:created xsi:type="dcterms:W3CDTF">2025-08-05T18:40:40Z</dcterms:created>
  <dcterms:modified xsi:type="dcterms:W3CDTF">2025-08-15T05:24:06Z</dcterms:modified>
</cp:coreProperties>
</file>