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7" r:id="rId2"/>
    <p:sldId id="268" r:id="rId3"/>
    <p:sldId id="274" r:id="rId4"/>
    <p:sldId id="275" r:id="rId5"/>
    <p:sldId id="279" r:id="rId6"/>
    <p:sldId id="276" r:id="rId7"/>
    <p:sldId id="277" r:id="rId8"/>
    <p:sldId id="278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4F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61290" autoAdjust="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3C261-7DC1-42C5-8EB8-E9FA3CD189A7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6D141-2D46-438D-BECE-9D925A61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4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c8773d8918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g2c8773d8918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0" name="Google Shape;470;g2c8773d8918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c8773d8918_4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7" name="Google Shape;497;g2c8773d8918_4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8" name="Google Shape;498;g2c8773d8918_4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Kudzu, scientifically known as Pueraria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montana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is a fast-growing, invasive vine native to East Asia, and has become a significant problem in the Southeastern United States. It was introduced to the US in the late 19th century for erosion control and as a forage crop, but its rapid growth and ability to smother other vegetation have made it a major ecological and agricultural pest.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6D141-2D46-438D-BECE-9D925A61BB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09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2c8773d8918_4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8" name="Google Shape;538;g2c8773d8918_4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9" name="Google Shape;539;g2c8773d8918_4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6000" b="1" cap="none"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0" name="Google Shape;210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cap="none"/>
            </a:lvl1pPr>
            <a:lvl2pPr lvl="1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211" name="Google Shape;211;p26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12" name="Google Shape;212;p2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17" name="Google Shape;217;p2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20" name="Google Shape;220;p26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35984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0" name="Google Shape;330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31" name="Google Shape;331;p35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32" name="Google Shape;332;p35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3" name="Google Shape;333;p35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4" name="Google Shape;334;p35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5" name="Google Shape;335;p35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6" name="Google Shape;336;p35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37" name="Google Shape;337;p3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3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3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40" name="Google Shape;340;p35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927636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3" name="Google Shape;343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44" name="Google Shape;344;p36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45" name="Google Shape;345;p3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8" name="Google Shape;348;p3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50" name="Google Shape;350;p3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3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3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53" name="Google Shape;353;p36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1189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3" name="Google Shape;223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4" name="Google Shape;224;p27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25" name="Google Shape;225;p27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8" name="Google Shape;228;p27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30" name="Google Shape;230;p2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33" name="Google Shape;233;p27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509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6" name="Google Shape;236;p28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37" name="Google Shape;237;p28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38" name="Google Shape;238;p2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43" name="Google Shape;243;p2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46" name="Google Shape;246;p28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60556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9" name="Google Shape;249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0" name="Google Shape;250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51" name="Google Shape;251;p29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52" name="Google Shape;252;p29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57" name="Google Shape;257;p2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60" name="Google Shape;260;p29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00636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3" name="Google Shape;263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4" name="Google Shape;264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5" name="Google Shape;265;p30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6" name="Google Shape;266;p30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67" name="Google Shape;267;p30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68" name="Google Shape;268;p30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73" name="Google Shape;273;p3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76" name="Google Shape;276;p30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6720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79" name="Google Shape;279;p31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80" name="Google Shape;280;p31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1" name="Google Shape;281;p31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2" name="Google Shape;282;p31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3" name="Google Shape;283;p31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85" name="Google Shape;285;p3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3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3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88" name="Google Shape;288;p31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8382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32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91" name="Google Shape;291;p32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96" name="Google Shape;296;p3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3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3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99" name="Google Shape;299;p32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583704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2" name="Google Shape;302;p33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507987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82588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800"/>
            </a:lvl2pPr>
            <a:lvl3pPr marL="1828754" lvl="2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4pPr>
            <a:lvl5pPr marL="3047924" lvl="4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5pPr>
            <a:lvl6pPr marL="3657509" lvl="5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6pPr>
            <a:lvl7pPr marL="4267093" lvl="6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7pPr>
            <a:lvl8pPr marL="4876678" lvl="7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8pPr>
            <a:lvl9pPr marL="5486263" lvl="8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3" name="Google Shape;303;p33"/>
          <p:cNvSpPr txBox="1">
            <a:spLocks noGrp="1"/>
          </p:cNvSpPr>
          <p:nvPr>
            <p:ph type="body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04" name="Google Shape;304;p33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05" name="Google Shape;305;p33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6" name="Google Shape;306;p33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7" name="Google Shape;307;p33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8" name="Google Shape;308;p33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9" name="Google Shape;309;p33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10" name="Google Shape;310;p3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13" name="Google Shape;313;p33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71942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6" name="Google Shape;316;p34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17" name="Google Shape;317;p34"/>
          <p:cNvSpPr txBox="1">
            <a:spLocks noGrp="1"/>
          </p:cNvSpPr>
          <p:nvPr>
            <p:ph type="body" idx="1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18" name="Google Shape;318;p34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19" name="Google Shape;319;p34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0" name="Google Shape;320;p34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1" name="Google Shape;321;p34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2" name="Google Shape;322;p34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3" name="Google Shape;323;p34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24" name="Google Shape;324;p3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3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3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27" name="Google Shape;327;p34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36361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04" name="Google Shape;204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5" name="Google Shape;205;p2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6" name="Google Shape;206;p2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7" name="Google Shape;207;p2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799785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3" name="Google Shape;473;p48"/>
          <p:cNvSpPr/>
          <p:nvPr/>
        </p:nvSpPr>
        <p:spPr>
          <a:xfrm>
            <a:off x="1656624" y="901770"/>
            <a:ext cx="4970256" cy="3855397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4" name="Google Shape;474;p48"/>
          <p:cNvSpPr/>
          <p:nvPr/>
        </p:nvSpPr>
        <p:spPr>
          <a:xfrm>
            <a:off x="1656624" y="901770"/>
            <a:ext cx="4970256" cy="3855397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5" name="Google Shape;475;p48"/>
          <p:cNvSpPr/>
          <p:nvPr/>
        </p:nvSpPr>
        <p:spPr>
          <a:xfrm>
            <a:off x="1" y="1"/>
            <a:ext cx="3871489" cy="4096327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80B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6" name="Google Shape;476;p48"/>
          <p:cNvSpPr/>
          <p:nvPr/>
        </p:nvSpPr>
        <p:spPr>
          <a:xfrm>
            <a:off x="1" y="1"/>
            <a:ext cx="3871489" cy="4096327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80B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7" name="Google Shape;477;p48"/>
          <p:cNvSpPr/>
          <p:nvPr/>
        </p:nvSpPr>
        <p:spPr>
          <a:xfrm>
            <a:off x="0" y="1396899"/>
            <a:ext cx="1861853" cy="277779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8" name="Google Shape;478;p48"/>
          <p:cNvSpPr/>
          <p:nvPr/>
        </p:nvSpPr>
        <p:spPr>
          <a:xfrm>
            <a:off x="0" y="1836633"/>
            <a:ext cx="1861853" cy="277779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9" name="Google Shape;479;p48"/>
          <p:cNvSpPr/>
          <p:nvPr/>
        </p:nvSpPr>
        <p:spPr>
          <a:xfrm>
            <a:off x="1549229" y="798987"/>
            <a:ext cx="4970256" cy="3855397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0" name="Google Shape;480;p48"/>
          <p:cNvSpPr txBox="1">
            <a:spLocks noGrp="1"/>
          </p:cNvSpPr>
          <p:nvPr>
            <p:ph type="ctrTitle"/>
          </p:nvPr>
        </p:nvSpPr>
        <p:spPr>
          <a:xfrm>
            <a:off x="2044968" y="982020"/>
            <a:ext cx="4108560" cy="1641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b" anchorCtr="0">
            <a:normAutofit/>
          </a:bodyPr>
          <a:lstStyle/>
          <a:p>
            <a:pPr>
              <a:buClr>
                <a:srgbClr val="CC4125"/>
              </a:buClr>
              <a:buSzPts val="5400"/>
            </a:pPr>
            <a:r>
              <a:rPr lang="en" sz="7200" dirty="0">
                <a:solidFill>
                  <a:srgbClr val="CC4125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AP BIO</a:t>
            </a:r>
            <a:endParaRPr sz="1467" dirty="0"/>
          </a:p>
        </p:txBody>
      </p:sp>
      <p:sp>
        <p:nvSpPr>
          <p:cNvPr id="481" name="Google Shape;481;p48"/>
          <p:cNvSpPr txBox="1">
            <a:spLocks noGrp="1"/>
          </p:cNvSpPr>
          <p:nvPr>
            <p:ph type="subTitle" idx="1"/>
          </p:nvPr>
        </p:nvSpPr>
        <p:spPr>
          <a:xfrm>
            <a:off x="1824219" y="2703377"/>
            <a:ext cx="4550059" cy="1641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Clr>
                <a:srgbClr val="134F5C"/>
              </a:buClr>
              <a:buSzPts val="3900"/>
            </a:pPr>
            <a:r>
              <a:rPr lang="en" sz="5200" b="1" dirty="0">
                <a:solidFill>
                  <a:srgbClr val="134F5C"/>
                </a:solidFill>
                <a:latin typeface="Kalam"/>
                <a:ea typeface="Kalam"/>
                <a:cs typeface="Kalam"/>
                <a:sym typeface="Kalam"/>
              </a:rPr>
              <a:t>TOPIC 8.7: </a:t>
            </a:r>
          </a:p>
          <a:p>
            <a:pPr marL="0" indent="0">
              <a:spcBef>
                <a:spcPts val="0"/>
              </a:spcBef>
              <a:buClr>
                <a:srgbClr val="134F5C"/>
              </a:buClr>
              <a:buSzPts val="3900"/>
            </a:pPr>
            <a:r>
              <a:rPr lang="en" sz="5200" b="1" dirty="0">
                <a:solidFill>
                  <a:srgbClr val="134F5C"/>
                </a:solidFill>
                <a:latin typeface="Kalam"/>
                <a:ea typeface="Kalam"/>
                <a:cs typeface="Kalam"/>
                <a:sym typeface="Kalam"/>
              </a:rPr>
              <a:t>Disruptions in Ecosystems</a:t>
            </a:r>
          </a:p>
        </p:txBody>
      </p:sp>
      <p:sp>
        <p:nvSpPr>
          <p:cNvPr id="482" name="Google Shape;482;p48"/>
          <p:cNvSpPr/>
          <p:nvPr/>
        </p:nvSpPr>
        <p:spPr>
          <a:xfrm>
            <a:off x="1366115" y="3453762"/>
            <a:ext cx="319941" cy="319941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3" name="Google Shape;483;p48"/>
          <p:cNvSpPr/>
          <p:nvPr/>
        </p:nvSpPr>
        <p:spPr>
          <a:xfrm>
            <a:off x="1366115" y="3453762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84" name="Google Shape;484;p48" descr="Green patterned leaves"/>
          <p:cNvPicPr preferRelativeResize="0"/>
          <p:nvPr/>
        </p:nvPicPr>
        <p:blipFill rotWithShape="1">
          <a:blip r:embed="rId3">
            <a:alphaModFix/>
          </a:blip>
          <a:srcRect t="18158" r="1" b="15675"/>
          <a:stretch/>
        </p:blipFill>
        <p:spPr>
          <a:xfrm>
            <a:off x="6942470" y="1796564"/>
            <a:ext cx="4943409" cy="2170137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48"/>
          <p:cNvSpPr/>
          <p:nvPr/>
        </p:nvSpPr>
        <p:spPr>
          <a:xfrm>
            <a:off x="8068715" y="982020"/>
            <a:ext cx="622472" cy="622472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6" name="Google Shape;486;p48"/>
          <p:cNvSpPr/>
          <p:nvPr/>
        </p:nvSpPr>
        <p:spPr>
          <a:xfrm>
            <a:off x="8068715" y="982020"/>
            <a:ext cx="622472" cy="622472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7" name="Google Shape;487;p48"/>
          <p:cNvSpPr/>
          <p:nvPr/>
        </p:nvSpPr>
        <p:spPr>
          <a:xfrm>
            <a:off x="9983019" y="4738592"/>
            <a:ext cx="2208981" cy="2119409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8" name="Google Shape;488;p48"/>
          <p:cNvSpPr/>
          <p:nvPr/>
        </p:nvSpPr>
        <p:spPr>
          <a:xfrm>
            <a:off x="9983019" y="4738592"/>
            <a:ext cx="2208981" cy="2119409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89" name="Google Shape;489;p48"/>
          <p:cNvGrpSpPr/>
          <p:nvPr/>
        </p:nvGrpSpPr>
        <p:grpSpPr>
          <a:xfrm>
            <a:off x="10343488" y="5662438"/>
            <a:ext cx="1054465" cy="469689"/>
            <a:chOff x="9841624" y="4115729"/>
            <a:chExt cx="602169" cy="268223"/>
          </a:xfrm>
        </p:grpSpPr>
        <p:sp>
          <p:nvSpPr>
            <p:cNvPr id="490" name="Google Shape;490;p4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1" name="Google Shape;491;p4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2" name="Google Shape;492;p4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3" name="Google Shape;493;p4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4" name="Google Shape;494;p4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3" name="Picture 2" descr="A black background with blue and red letters&#10;&#10;AI-generated content may be incorrect.">
            <a:extLst>
              <a:ext uri="{FF2B5EF4-FFF2-40B4-BE49-F238E27FC236}">
                <a16:creationId xmlns:a16="http://schemas.microsoft.com/office/drawing/2014/main" id="{C396EC2B-8386-B933-B878-A80FA4A278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580" y="4339930"/>
            <a:ext cx="3930259" cy="13188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01"/>
    </mc:Choice>
    <mc:Fallback xmlns="">
      <p:transition spd="slow" advTm="132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buSzPts val="3300"/>
            </a:pPr>
            <a:r>
              <a:rPr lang="en" sz="4400" b="1" dirty="0">
                <a:latin typeface="Kalam"/>
                <a:ea typeface="Kalam"/>
                <a:cs typeface="Kalam"/>
                <a:sym typeface="Kalam"/>
              </a:rPr>
              <a:t>Objectives</a:t>
            </a:r>
            <a:endParaRPr sz="4400" dirty="0"/>
          </a:p>
        </p:txBody>
      </p:sp>
      <p:sp>
        <p:nvSpPr>
          <p:cNvPr id="501" name="Google Shape;501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marL="237061" indent="-50799">
              <a:spcBef>
                <a:spcPts val="0"/>
              </a:spcBef>
              <a:buSzPts val="2100"/>
              <a:buNone/>
            </a:pPr>
            <a:endParaRPr sz="1467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58BF2C-3B08-1833-FB87-0F18294C6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76" y="2736400"/>
            <a:ext cx="5520223" cy="3756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EBFE7F-94EC-F504-2A8B-5D8E19D49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2885" y="361950"/>
            <a:ext cx="5904077" cy="28326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D6D877-6F65-6854-9982-D1C7C2329B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2885" y="3133845"/>
            <a:ext cx="5911363" cy="33590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E1E0E3-6E1C-497A-C65E-696E838430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6725" y="803853"/>
            <a:ext cx="2274748" cy="19086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78"/>
    </mc:Choice>
    <mc:Fallback xmlns="">
      <p:transition spd="slow" advTm="1947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364CA-B828-3213-CF4B-23BE1B1CC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Ecosystems and Adaptations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358B0C-1617-31D4-232D-2C77B2995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0601131" cy="4351339"/>
          </a:xfrm>
        </p:spPr>
        <p:txBody>
          <a:bodyPr>
            <a:normAutofit/>
          </a:bodyPr>
          <a:lstStyle/>
          <a:p>
            <a:r>
              <a:rPr lang="en-US" sz="2600" dirty="0"/>
              <a:t>There are variations in populations (both random and preexisting)</a:t>
            </a:r>
          </a:p>
          <a:p>
            <a:pPr lvl="1"/>
            <a:r>
              <a:rPr lang="en-US" sz="2300" b="1" dirty="0">
                <a:solidFill>
                  <a:srgbClr val="134F5C"/>
                </a:solidFill>
              </a:rPr>
              <a:t>Adaptations</a:t>
            </a:r>
            <a:r>
              <a:rPr lang="en-US" sz="2300" dirty="0"/>
              <a:t> – a genetic variation favored by selection, provides an advantage to an organism</a:t>
            </a:r>
          </a:p>
          <a:p>
            <a:pPr lvl="1"/>
            <a:r>
              <a:rPr lang="en-US" sz="2300" dirty="0"/>
              <a:t>Mutations are random but can be beneficial to an organism in an environment</a:t>
            </a:r>
          </a:p>
        </p:txBody>
      </p:sp>
      <p:pic>
        <p:nvPicPr>
          <p:cNvPr id="1026" name="Picture 2" descr="Penguins losing habitat in Antarctica, could be decimated by 2099 | Stuff">
            <a:extLst>
              <a:ext uri="{FF2B5EF4-FFF2-40B4-BE49-F238E27FC236}">
                <a16:creationId xmlns:a16="http://schemas.microsoft.com/office/drawing/2014/main" id="{B9C8FF67-63FF-F857-6102-8EA5FB532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716" y="4085654"/>
            <a:ext cx="4742284" cy="267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69590A3-7DE3-AEC2-27A9-ED2C94B437C6}"/>
              </a:ext>
            </a:extLst>
          </p:cNvPr>
          <p:cNvSpPr txBox="1">
            <a:spLocks/>
          </p:cNvSpPr>
          <p:nvPr/>
        </p:nvSpPr>
        <p:spPr>
          <a:xfrm>
            <a:off x="838199" y="3704188"/>
            <a:ext cx="6611517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23323" algn="l" rtl="0" eaLnBrk="1" hangingPunct="1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1219170" marR="0" lvl="1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828754" marR="0" lvl="2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2438339" marR="0" lvl="3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3047924" marR="0" lvl="4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3657509" marR="0" lvl="5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4267093" marR="0" lvl="6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4876678" marR="0" lvl="7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5486263" marR="0" lvl="8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r>
              <a:rPr lang="en-US" sz="2600" kern="0" dirty="0"/>
              <a:t>Organisms are generally well adapted to their environments but can be at risk if the environment suddenly changes</a:t>
            </a:r>
          </a:p>
          <a:p>
            <a:pPr lvl="1"/>
            <a:r>
              <a:rPr lang="en-US" sz="2300" kern="0" dirty="0"/>
              <a:t>Natural changes and human driven changes</a:t>
            </a:r>
          </a:p>
        </p:txBody>
      </p:sp>
    </p:spTree>
    <p:extLst>
      <p:ext uri="{BB962C8B-B14F-4D97-AF65-F5344CB8AC3E}">
        <p14:creationId xmlns:p14="http://schemas.microsoft.com/office/powerpoint/2010/main" val="40939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502"/>
    </mc:Choice>
    <mc:Fallback xmlns="">
      <p:transition spd="slow" advTm="8050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67292-66C7-EA38-AB83-CA6942EDC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Invasive Species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E30679-2682-6A30-1E2E-B124504FA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6346370" cy="4351339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Invasive species </a:t>
            </a:r>
            <a:r>
              <a:rPr lang="en-US" sz="2600" dirty="0"/>
              <a:t>- non-native plants, animals, or pathogens that, when introduced to a new environment usually cause harm to the environment</a:t>
            </a:r>
          </a:p>
          <a:p>
            <a:pPr lvl="1"/>
            <a:r>
              <a:rPr lang="en-US" sz="2300" dirty="0"/>
              <a:t>Exploit new </a:t>
            </a:r>
            <a:r>
              <a:rPr lang="en-US" sz="2300" b="1" dirty="0">
                <a:solidFill>
                  <a:srgbClr val="134F5C"/>
                </a:solidFill>
              </a:rPr>
              <a:t>niche </a:t>
            </a:r>
            <a:r>
              <a:rPr lang="en-US" sz="2300" dirty="0">
                <a:solidFill>
                  <a:schemeClr val="tx1"/>
                </a:solidFill>
              </a:rPr>
              <a:t>– free from predators or able to outcompete native species</a:t>
            </a:r>
          </a:p>
          <a:p>
            <a:pPr lvl="1"/>
            <a:r>
              <a:rPr lang="en-US" sz="2300" dirty="0">
                <a:solidFill>
                  <a:schemeClr val="tx1"/>
                </a:solidFill>
              </a:rPr>
              <a:t>Intentional and nonintentional introduction to environments</a:t>
            </a:r>
          </a:p>
        </p:txBody>
      </p:sp>
      <p:pic>
        <p:nvPicPr>
          <p:cNvPr id="2050" name="Picture 2" descr="Kudzu - Wikipedia">
            <a:extLst>
              <a:ext uri="{FF2B5EF4-FFF2-40B4-BE49-F238E27FC236}">
                <a16:creationId xmlns:a16="http://schemas.microsoft.com/office/drawing/2014/main" id="{0CD0AA2C-3E9A-229C-DF1A-D983EFD5E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71" y="2037494"/>
            <a:ext cx="5007429" cy="308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87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344"/>
    </mc:Choice>
    <mc:Fallback xmlns="">
      <p:transition spd="slow" advTm="8334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2F7D1-34CF-8EAE-EB89-C9B80DF00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Habitat Loss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CD9F36-BE30-88CF-4684-D7B0DF545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6809098" cy="4351339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Habitat loss </a:t>
            </a:r>
            <a:r>
              <a:rPr lang="en-US" sz="2600" dirty="0"/>
              <a:t>– mostly due to human activity – habitats are destroyed -&gt; replaced by monocultures</a:t>
            </a:r>
          </a:p>
          <a:p>
            <a:pPr lvl="1"/>
            <a:r>
              <a:rPr lang="en-US" sz="2300" dirty="0"/>
              <a:t>Low biodiversity = ecosystem is at risk</a:t>
            </a:r>
          </a:p>
          <a:p>
            <a:pPr lvl="1"/>
            <a:r>
              <a:rPr lang="en-US" sz="2300" dirty="0"/>
              <a:t>Logging</a:t>
            </a:r>
          </a:p>
          <a:p>
            <a:pPr lvl="1"/>
            <a:r>
              <a:rPr lang="en-US" sz="2300" dirty="0"/>
              <a:t>Urbanization</a:t>
            </a:r>
          </a:p>
          <a:p>
            <a:pPr lvl="1"/>
            <a:r>
              <a:rPr lang="en-US" sz="2300" dirty="0"/>
              <a:t>Monocropping</a:t>
            </a:r>
          </a:p>
          <a:p>
            <a:pPr lvl="1"/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Habitat fragmentation </a:t>
            </a:r>
            <a:r>
              <a:rPr lang="en-US" sz="2300" dirty="0"/>
              <a:t>– breaks up gene pools, lowers diversity </a:t>
            </a:r>
          </a:p>
        </p:txBody>
      </p:sp>
      <p:pic>
        <p:nvPicPr>
          <p:cNvPr id="3074" name="Picture 2" descr="Deforestation and Climate Change | Climate Council">
            <a:extLst>
              <a:ext uri="{FF2B5EF4-FFF2-40B4-BE49-F238E27FC236}">
                <a16:creationId xmlns:a16="http://schemas.microsoft.com/office/drawing/2014/main" id="{0FAD9679-1422-D46C-CD6F-A75C56E90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298" y="2444621"/>
            <a:ext cx="4304697" cy="242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18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294"/>
    </mc:Choice>
    <mc:Fallback xmlns="">
      <p:transition spd="slow" advTm="7929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742D1-3AAE-337A-BAAA-F63924C35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Climate Change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31D9C-BD02-4136-E8AE-7AE0988AA5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Global 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climate change </a:t>
            </a:r>
            <a:r>
              <a:rPr lang="en-US" sz="2600" dirty="0"/>
              <a:t>– directional change in the global climate (warming), largely due to human activity releasing 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greenhouse gases </a:t>
            </a:r>
            <a:r>
              <a:rPr lang="en-US" sz="2600" dirty="0"/>
              <a:t>into the atmosphere</a:t>
            </a:r>
          </a:p>
          <a:p>
            <a:pPr lvl="1"/>
            <a:r>
              <a:rPr lang="en-US" sz="2300" dirty="0"/>
              <a:t>Leads to further habitat loss, changes in temperature, changes in soil composition</a:t>
            </a:r>
          </a:p>
        </p:txBody>
      </p:sp>
      <p:pic>
        <p:nvPicPr>
          <p:cNvPr id="4098" name="Picture 2" descr="What Is the Greenhouse Effect? | NASA Climate Kids">
            <a:extLst>
              <a:ext uri="{FF2B5EF4-FFF2-40B4-BE49-F238E27FC236}">
                <a16:creationId xmlns:a16="http://schemas.microsoft.com/office/drawing/2014/main" id="{298C439B-CC68-8297-469D-93E254D82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539" y="3631164"/>
            <a:ext cx="2979672" cy="297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elting of polar ice shifting Earth itself, not just sea levels — Harvard  Gazette">
            <a:extLst>
              <a:ext uri="{FF2B5EF4-FFF2-40B4-BE49-F238E27FC236}">
                <a16:creationId xmlns:a16="http://schemas.microsoft.com/office/drawing/2014/main" id="{0064C419-9D62-5169-E410-76298F886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081" y="4107275"/>
            <a:ext cx="3754762" cy="250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89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194"/>
    </mc:Choice>
    <mc:Fallback xmlns="">
      <p:transition spd="slow" advTm="5619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C8690-9834-14B5-D04F-2F1B2296B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Geological and Meteorological Events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0C10E6-D1BA-2BB2-D227-D3E921C7D7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Geological and meteorological events affect habitat distribution</a:t>
            </a:r>
          </a:p>
          <a:p>
            <a:pPr lvl="1"/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El Nino </a:t>
            </a:r>
            <a:r>
              <a:rPr lang="en-US" sz="2300" dirty="0"/>
              <a:t>– changing weather pattern</a:t>
            </a:r>
          </a:p>
          <a:p>
            <a:pPr lvl="1"/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Continental Drift </a:t>
            </a:r>
            <a:r>
              <a:rPr lang="en-US" sz="2300" dirty="0"/>
              <a:t>– affects climate and species distribution</a:t>
            </a:r>
          </a:p>
          <a:p>
            <a:pPr lvl="1"/>
            <a:r>
              <a:rPr lang="en-US" sz="2300" dirty="0"/>
              <a:t>Meteor impact on dinosaurs</a:t>
            </a:r>
          </a:p>
        </p:txBody>
      </p:sp>
      <p:pic>
        <p:nvPicPr>
          <p:cNvPr id="5122" name="Picture 2" descr="Continental drift | McGraw Hill's AccessScience">
            <a:extLst>
              <a:ext uri="{FF2B5EF4-FFF2-40B4-BE49-F238E27FC236}">
                <a16:creationId xmlns:a16="http://schemas.microsoft.com/office/drawing/2014/main" id="{4D515E23-E2F2-4A7E-4FC6-D686BA8A3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44875"/>
            <a:ext cx="44100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37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774"/>
    </mc:Choice>
    <mc:Fallback xmlns="">
      <p:transition spd="slow" advTm="8477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24493-8BFC-2971-65E4-20113BD86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Extinction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527259-5DD3-1A68-886E-F5E28D45A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507" y="1522737"/>
            <a:ext cx="8003625" cy="471944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Human activities can cause extinction and disrupt ecosystems</a:t>
            </a:r>
          </a:p>
          <a:p>
            <a:pPr lvl="1"/>
            <a:r>
              <a:rPr lang="en-US" sz="2500" dirty="0"/>
              <a:t>Transmission of infection across the Atlantic by humans has resulted in Dutch Elm Disease in America and the Potato Blight in Europe</a:t>
            </a:r>
          </a:p>
          <a:p>
            <a:pPr lvl="1"/>
            <a:r>
              <a:rPr lang="en-US" sz="2500" b="1" dirty="0">
                <a:solidFill>
                  <a:schemeClr val="accent2">
                    <a:lumMod val="50000"/>
                  </a:schemeClr>
                </a:solidFill>
              </a:rPr>
              <a:t>Biomagnification </a:t>
            </a:r>
            <a:r>
              <a:rPr lang="en-US" sz="2500" dirty="0">
                <a:solidFill>
                  <a:schemeClr val="tx1"/>
                </a:solidFill>
              </a:rPr>
              <a:t>– toxins that cannot be broken down biologically become more concentrated in successive trophic levels (DDT)</a:t>
            </a:r>
          </a:p>
          <a:p>
            <a:pPr lvl="1"/>
            <a:r>
              <a:rPr lang="en-US" sz="2500" b="1" dirty="0">
                <a:solidFill>
                  <a:schemeClr val="accent2">
                    <a:lumMod val="50000"/>
                  </a:schemeClr>
                </a:solidFill>
              </a:rPr>
              <a:t>Eutrophication </a:t>
            </a:r>
            <a:r>
              <a:rPr lang="en-US" sz="2500" dirty="0">
                <a:solidFill>
                  <a:schemeClr val="tx1"/>
                </a:solidFill>
              </a:rPr>
              <a:t>- water bodies become excessively enriched with nutrients leading to harmful algal blooms and oxygen depletion, harming aquatic life (accelerated by agricultural runoff)</a:t>
            </a:r>
          </a:p>
        </p:txBody>
      </p:sp>
      <p:pic>
        <p:nvPicPr>
          <p:cNvPr id="6146" name="Picture 2" descr="Dutch Elm Disease | Chicago Botanic Garden">
            <a:extLst>
              <a:ext uri="{FF2B5EF4-FFF2-40B4-BE49-F238E27FC236}">
                <a16:creationId xmlns:a16="http://schemas.microsoft.com/office/drawing/2014/main" id="{F76CA421-2A9B-EAFD-F335-8450A0FA3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144" y="0"/>
            <a:ext cx="3350856" cy="188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ow Does Eutrophication Work? Causes, Process and Examples - Earth How">
            <a:extLst>
              <a:ext uri="{FF2B5EF4-FFF2-40B4-BE49-F238E27FC236}">
                <a16:creationId xmlns:a16="http://schemas.microsoft.com/office/drawing/2014/main" id="{72D2E2E9-F74C-366A-72ED-61D171D5A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144" y="4245342"/>
            <a:ext cx="3350856" cy="251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Biomagnification: When Toxins Build Up in Nature - Smore Science">
            <a:extLst>
              <a:ext uri="{FF2B5EF4-FFF2-40B4-BE49-F238E27FC236}">
                <a16:creationId xmlns:a16="http://schemas.microsoft.com/office/drawing/2014/main" id="{B25E9B0F-4E3F-BB7E-04FE-DCA0D29EC6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0" r="5728" b="5476"/>
          <a:stretch>
            <a:fillRect/>
          </a:stretch>
        </p:blipFill>
        <p:spPr bwMode="auto">
          <a:xfrm>
            <a:off x="8710904" y="1883547"/>
            <a:ext cx="3481096" cy="231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50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566"/>
    </mc:Choice>
    <mc:Fallback xmlns="">
      <p:transition spd="slow" advTm="15356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buSzPts val="3300"/>
            </a:pPr>
            <a:r>
              <a:rPr lang="en" sz="4400" b="1" dirty="0">
                <a:latin typeface="Kalam"/>
                <a:ea typeface="Kalam"/>
                <a:cs typeface="Kalam"/>
                <a:sym typeface="Kalam"/>
              </a:rPr>
              <a:t>Disruptions in Ecosystems Review</a:t>
            </a:r>
            <a:endParaRPr sz="4400" dirty="0"/>
          </a:p>
        </p:txBody>
      </p:sp>
      <p:sp>
        <p:nvSpPr>
          <p:cNvPr id="542" name="Google Shape;542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marL="514350" indent="-514350">
              <a:spcBef>
                <a:spcPts val="0"/>
              </a:spcBef>
              <a:buSzPts val="2000"/>
              <a:buAutoNum type="arabicPeriod"/>
            </a:pPr>
            <a:r>
              <a:rPr lang="en-US" sz="2600" dirty="0"/>
              <a:t>Organisms are adapted to their environments</a:t>
            </a:r>
          </a:p>
          <a:p>
            <a:pPr marL="514350" indent="-514350">
              <a:spcBef>
                <a:spcPts val="0"/>
              </a:spcBef>
              <a:buSzPts val="2000"/>
              <a:buAutoNum type="arabicPeriod"/>
            </a:pPr>
            <a:r>
              <a:rPr lang="en-US" sz="2600" dirty="0"/>
              <a:t>Invasive species, habitat loss, climate change</a:t>
            </a:r>
          </a:p>
          <a:p>
            <a:pPr marL="514350" indent="-514350">
              <a:spcBef>
                <a:spcPts val="0"/>
              </a:spcBef>
              <a:buSzPts val="2000"/>
              <a:buAutoNum type="arabicPeriod"/>
            </a:pPr>
            <a:r>
              <a:rPr lang="en-US" sz="2600" dirty="0"/>
              <a:t>Humans can cause extinction (biomagnification, eutrophication)</a:t>
            </a:r>
          </a:p>
          <a:p>
            <a:pPr marL="514350" indent="-514350">
              <a:spcBef>
                <a:spcPts val="0"/>
              </a:spcBef>
              <a:buSzPts val="2000"/>
              <a:buAutoNum type="arabicPeriod"/>
            </a:pPr>
            <a:r>
              <a:rPr lang="en-US" sz="2600" dirty="0"/>
              <a:t>Geological and meteorological events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735"/>
    </mc:Choice>
    <mc:Fallback xmlns="">
      <p:transition spd="slow" advTm="36735"/>
    </mc:Fallback>
  </mc:AlternateContent>
</p:sld>
</file>

<file path=ppt/theme/theme1.xml><?xml version="1.0" encoding="utf-8"?>
<a:theme xmlns:a="http://schemas.openxmlformats.org/drawingml/2006/main" name="FunkyShapesVTI">
  <a:themeElements>
    <a:clrScheme name="Custom 15">
      <a:dk1>
        <a:srgbClr val="000000"/>
      </a:dk1>
      <a:lt1>
        <a:srgbClr val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AP Study Font">
      <a:majorFont>
        <a:latin typeface="Kalam Bold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 Bio 8.6</Template>
  <TotalTime>1647</TotalTime>
  <Words>410</Words>
  <Application>Microsoft Office PowerPoint</Application>
  <PresentationFormat>Widescreen</PresentationFormat>
  <Paragraphs>44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Arial</vt:lpstr>
      <vt:lpstr>Cambria</vt:lpstr>
      <vt:lpstr>Fredericka the Great</vt:lpstr>
      <vt:lpstr>Kalam</vt:lpstr>
      <vt:lpstr>FunkyShapesVTI</vt:lpstr>
      <vt:lpstr>AP BIO</vt:lpstr>
      <vt:lpstr>Objectives</vt:lpstr>
      <vt:lpstr>Ecosystems and Adaptations</vt:lpstr>
      <vt:lpstr>Invasive Species</vt:lpstr>
      <vt:lpstr>Habitat Loss</vt:lpstr>
      <vt:lpstr>Climate Change</vt:lpstr>
      <vt:lpstr>Geological and Meteorological Events</vt:lpstr>
      <vt:lpstr>Extinction</vt:lpstr>
      <vt:lpstr>Disruptions in Ecosystems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Karpoukhin</dc:creator>
  <cp:lastModifiedBy>Daniel Karpoukhin</cp:lastModifiedBy>
  <cp:revision>16</cp:revision>
  <dcterms:created xsi:type="dcterms:W3CDTF">2025-08-04T20:32:49Z</dcterms:created>
  <dcterms:modified xsi:type="dcterms:W3CDTF">2025-08-15T05:22:27Z</dcterms:modified>
</cp:coreProperties>
</file>