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74" r:id="rId4"/>
    <p:sldId id="275" r:id="rId5"/>
    <p:sldId id="276" r:id="rId6"/>
    <p:sldId id="277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1290" autoAdjust="0"/>
  </p:normalViewPr>
  <p:slideViewPr>
    <p:cSldViewPr snapToGrid="0">
      <p:cViewPr varScale="1">
        <p:scale>
          <a:sx n="52" d="100"/>
          <a:sy n="52" d="100"/>
        </p:scale>
        <p:origin x="18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C261-7DC1-42C5-8EB8-E9FA3CD189A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D141-2D46-438D-BECE-9D925A61B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Taxis and kinesis are two types of animal movement in response to stimuli, but they differ in how the movement is directed. Taxis is a directed movement towards or away from a stimulus, while kinesis is a non-directional change in speed or turning rate in response to a stimulus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4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Dominance – wolf 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D141-2D46-438D-BECE-9D925A61B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0" name="Google Shape;220;p2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5984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1" name="Google Shape;331;p35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40" name="Google Shape;340;p35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763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4" name="Google Shape;344;p36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53" name="Google Shape;353;p36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11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4" name="Google Shape;224;p27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33" name="Google Shape;233;p27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509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7" name="Google Shape;237;p28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6" name="Google Shape;246;p28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6055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51" name="Google Shape;251;p29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0" name="Google Shape;260;p29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0063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7" name="Google Shape;267;p30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76" name="Google Shape;276;p30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672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8" name="Google Shape;288;p31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8382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9" name="Google Shape;299;p32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837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04" name="Google Shape;304;p33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13" name="Google Shape;313;p33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194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8" name="Google Shape;318;p34"/>
          <p:cNvGrpSpPr/>
          <p:nvPr/>
        </p:nvGrpSpPr>
        <p:grpSpPr>
          <a:xfrm>
            <a:off x="10999564" y="5987065"/>
            <a:ext cx="1054465" cy="469689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7" name="Google Shape;327;p34"/>
          <p:cNvSpPr/>
          <p:nvPr/>
        </p:nvSpPr>
        <p:spPr>
          <a:xfrm>
            <a:off x="320736" y="652895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363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785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656624" y="901770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1" y="1"/>
            <a:ext cx="3871489" cy="4096327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80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396899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836633"/>
            <a:ext cx="1861853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549229" y="798987"/>
            <a:ext cx="4970256" cy="385539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pPr>
              <a:buClr>
                <a:srgbClr val="CC4125"/>
              </a:buClr>
              <a:buSzPts val="5400"/>
            </a:pPr>
            <a:r>
              <a:rPr lang="en" sz="72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467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824219" y="2703377"/>
            <a:ext cx="4550059" cy="16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8.1: 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r>
              <a:rPr lang="en" sz="52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Responses to the Environment</a:t>
            </a:r>
          </a:p>
          <a:p>
            <a:pPr marL="0" indent="0">
              <a:spcBef>
                <a:spcPts val="0"/>
              </a:spcBef>
              <a:buClr>
                <a:srgbClr val="134F5C"/>
              </a:buClr>
              <a:buSzPts val="3900"/>
            </a:pPr>
            <a:endParaRPr lang="en" sz="5200" b="1" dirty="0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366115" y="345376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6942470" y="1796564"/>
            <a:ext cx="4943409" cy="21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8068715" y="982020"/>
            <a:ext cx="622472" cy="622472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9983019" y="4738592"/>
            <a:ext cx="2208981" cy="211940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10343488" y="5662438"/>
            <a:ext cx="1054465" cy="469689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" name="Picture 2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C396EC2B-8386-B933-B878-A80FA4A27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0"/>
    </mc:Choice>
    <mc:Fallback xmlns="">
      <p:transition spd="slow" advTm="8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sz="4400"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237061" indent="-50799">
              <a:spcBef>
                <a:spcPts val="0"/>
              </a:spcBef>
              <a:buSzPts val="2100"/>
              <a:buNone/>
            </a:pPr>
            <a:endParaRPr sz="14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B5C8D-4923-18C6-B46B-A2BE4171D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41" y="1408346"/>
            <a:ext cx="5385122" cy="3539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05A746-CBB7-27F6-25B7-6EACB5CC0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863" y="1398494"/>
            <a:ext cx="4597137" cy="5459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BD66FC-DFFB-37D8-843B-3E6850A0D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0" y="1690688"/>
            <a:ext cx="2057400" cy="3133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9"/>
    </mc:Choice>
    <mc:Fallback xmlns="">
      <p:transition spd="slow" advTm="343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52C8-8274-6B15-35B4-F8096373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A4C61-7AD1-1B0D-E0CF-12AC9D4A01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Organisms respond to their environment through behavioral and physiological changes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Behavior</a:t>
            </a:r>
            <a:r>
              <a:rPr lang="en-US" sz="2300" dirty="0"/>
              <a:t> – what an organism does and how it does it – a result of genetic + environmental factors, can change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Physiological change </a:t>
            </a:r>
            <a:r>
              <a:rPr lang="en-US" sz="2300" dirty="0"/>
              <a:t>– change in body’s structure/function</a:t>
            </a:r>
          </a:p>
          <a:p>
            <a:pPr lvl="1"/>
            <a:r>
              <a:rPr lang="en-US" sz="2300" dirty="0"/>
              <a:t>Taxis and kinesis</a:t>
            </a:r>
          </a:p>
        </p:txBody>
      </p:sp>
      <p:pic>
        <p:nvPicPr>
          <p:cNvPr id="1026" name="Picture 2" descr="Orientation of leaves and other parts of the plant towards sunlight is  called">
            <a:extLst>
              <a:ext uri="{FF2B5EF4-FFF2-40B4-BE49-F238E27FC236}">
                <a16:creationId xmlns:a16="http://schemas.microsoft.com/office/drawing/2014/main" id="{05593CD6-88D2-AAFF-4075-9FE039672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933" y="134656"/>
            <a:ext cx="2022452" cy="17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,053,300+ Fight Or Flight Stock Illustrations, Royalty-Free Vector  Graphics &amp; Clip Art - iStock | Fight or flight response, Fear, Stress">
            <a:extLst>
              <a:ext uri="{FF2B5EF4-FFF2-40B4-BE49-F238E27FC236}">
                <a16:creationId xmlns:a16="http://schemas.microsoft.com/office/drawing/2014/main" id="{8127FC20-6E00-FD0A-F6B0-EEA0CE537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t="5270" r="12630" b="2826"/>
          <a:stretch>
            <a:fillRect/>
          </a:stretch>
        </p:blipFill>
        <p:spPr bwMode="auto">
          <a:xfrm>
            <a:off x="8579224" y="3908508"/>
            <a:ext cx="3612776" cy="29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DA3DCB-0DE0-2D79-9B78-361895EF7E95}"/>
              </a:ext>
            </a:extLst>
          </p:cNvPr>
          <p:cNvSpPr txBox="1">
            <a:spLocks/>
          </p:cNvSpPr>
          <p:nvPr/>
        </p:nvSpPr>
        <p:spPr>
          <a:xfrm>
            <a:off x="838200" y="4136231"/>
            <a:ext cx="774102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23323" algn="l" rtl="0" eaLnBrk="1" hangingPunct="1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1219170" marR="0" lvl="1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828754" marR="0" lvl="2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2438339" marR="0" lvl="3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3047924" marR="0" lvl="4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3657509" marR="0" lvl="5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4267093" marR="0" lvl="6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4876678" marR="0" lvl="7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5486263" marR="0" lvl="8" indent="-423323" algn="l" rtl="0" eaLnBrk="1" hangingPunct="1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r>
              <a:rPr lang="en-US" sz="2600" kern="0" dirty="0"/>
              <a:t>Organisms exchange information in response to stimuli, changing behavior</a:t>
            </a:r>
          </a:p>
          <a:p>
            <a:pPr lvl="1"/>
            <a:r>
              <a:rPr lang="en-US" sz="2300" kern="0" dirty="0"/>
              <a:t>Predator warnings – colors, sounds</a:t>
            </a:r>
          </a:p>
          <a:p>
            <a:pPr lvl="1"/>
            <a:r>
              <a:rPr lang="en-US" sz="2300" b="1" kern="0" dirty="0">
                <a:solidFill>
                  <a:srgbClr val="134F5C"/>
                </a:solidFill>
              </a:rPr>
              <a:t>Fight or flight response </a:t>
            </a:r>
          </a:p>
        </p:txBody>
      </p:sp>
    </p:spTree>
    <p:extLst>
      <p:ext uri="{BB962C8B-B14F-4D97-AF65-F5344CB8AC3E}">
        <p14:creationId xmlns:p14="http://schemas.microsoft.com/office/powerpoint/2010/main" val="66054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50"/>
    </mc:Choice>
    <mc:Fallback xmlns="">
      <p:transition spd="slow" advTm="17005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F7EF2-C2CB-1C9D-BBDA-845123B9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66AE5-25B3-47B3-079C-8F756C297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Organisms communicate – </a:t>
            </a:r>
            <a:r>
              <a:rPr lang="en-US" sz="2600" b="1" dirty="0">
                <a:solidFill>
                  <a:srgbClr val="134F5C"/>
                </a:solidFill>
              </a:rPr>
              <a:t>signals</a:t>
            </a:r>
            <a:r>
              <a:rPr lang="en-US" sz="2600" dirty="0"/>
              <a:t> (stimulus that changes behavior)</a:t>
            </a:r>
          </a:p>
          <a:p>
            <a:pPr lvl="1"/>
            <a:r>
              <a:rPr lang="en-US" sz="2300" dirty="0"/>
              <a:t>Visual – warning colors, attraction for mating</a:t>
            </a:r>
          </a:p>
          <a:p>
            <a:pPr lvl="1"/>
            <a:r>
              <a:rPr lang="en-US" sz="2300" dirty="0"/>
              <a:t>Audible – mating songs</a:t>
            </a:r>
          </a:p>
          <a:p>
            <a:pPr lvl="1"/>
            <a:r>
              <a:rPr lang="en-US" sz="2300" dirty="0"/>
              <a:t>Tactile – herd interactions</a:t>
            </a:r>
          </a:p>
          <a:p>
            <a:pPr lvl="1"/>
            <a:r>
              <a:rPr lang="en-US" sz="2300" dirty="0"/>
              <a:t>Electrical – prey detection</a:t>
            </a:r>
          </a:p>
          <a:p>
            <a:pPr lvl="1"/>
            <a:r>
              <a:rPr lang="en-US" sz="2300" dirty="0"/>
              <a:t>Chemical – </a:t>
            </a:r>
            <a:r>
              <a:rPr lang="en-US" sz="2300" b="1" dirty="0">
                <a:solidFill>
                  <a:srgbClr val="134F5C"/>
                </a:solidFill>
              </a:rPr>
              <a:t>pheromones</a:t>
            </a:r>
            <a:r>
              <a:rPr lang="en-US" sz="2300" dirty="0"/>
              <a:t> </a:t>
            </a:r>
          </a:p>
          <a:p>
            <a:r>
              <a:rPr lang="en-US" sz="2600" dirty="0"/>
              <a:t>Can change behavior in others and affect reproductive success</a:t>
            </a:r>
          </a:p>
          <a:p>
            <a:r>
              <a:rPr lang="en-US" sz="2600" dirty="0"/>
              <a:t>Signals are used to establish dominance, find food, establish territory, ensure reproduction </a:t>
            </a:r>
          </a:p>
        </p:txBody>
      </p:sp>
      <p:pic>
        <p:nvPicPr>
          <p:cNvPr id="2050" name="Picture 2" descr="Poison Dart Frog | Rainforest Alliance">
            <a:extLst>
              <a:ext uri="{FF2B5EF4-FFF2-40B4-BE49-F238E27FC236}">
                <a16:creationId xmlns:a16="http://schemas.microsoft.com/office/drawing/2014/main" id="{AEEC68CC-C44A-3C89-8058-B98436C9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165" y="2557182"/>
            <a:ext cx="1743635" cy="174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ggle dancing honey bee!">
            <a:extLst>
              <a:ext uri="{FF2B5EF4-FFF2-40B4-BE49-F238E27FC236}">
                <a16:creationId xmlns:a16="http://schemas.microsoft.com/office/drawing/2014/main" id="{AA1FB117-DF6D-C157-AD25-480B42A1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34" y="5385546"/>
            <a:ext cx="2474259" cy="139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50"/>
    </mc:Choice>
    <mc:Fallback xmlns="">
      <p:transition spd="slow" advTm="949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CB40-0E30-39EC-3ABF-A57345E8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Innate and Learned Behaviors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331F4-8301-4B49-E102-8EA3E60A6D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Innate behaviors </a:t>
            </a:r>
            <a:r>
              <a:rPr lang="en-US" sz="2600" dirty="0"/>
              <a:t>– developmentally fixed, inherited and unlearned (reflex)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Learned behaviors </a:t>
            </a:r>
            <a:r>
              <a:rPr lang="en-US" sz="2600" dirty="0"/>
              <a:t>– behaviors modified based on specific experiences (imprinting, conditioning)</a:t>
            </a:r>
          </a:p>
          <a:p>
            <a:r>
              <a:rPr lang="en-US" sz="2600" dirty="0"/>
              <a:t>Fitness favors behaviors that increase survival and reproductive success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4799F-BC64-60A4-7F10-E9A69950E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07" y="4316788"/>
            <a:ext cx="3720352" cy="18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77"/>
    </mc:Choice>
    <mc:Fallback xmlns="">
      <p:transition spd="slow" advTm="738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EC4E9-BECD-649E-6B9A-BC5AE03C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Cooperative Behaviors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F2E8B-9194-8E51-8D36-20817AD40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Cooperative behaviors </a:t>
            </a:r>
            <a:r>
              <a:rPr lang="en-US" sz="2600" dirty="0"/>
              <a:t>tend to increase the fitness of both the organism and the population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Altruism</a:t>
            </a:r>
            <a:r>
              <a:rPr lang="en-US" sz="2300" dirty="0"/>
              <a:t> – reduce individual fitness but increase the fitness of others</a:t>
            </a:r>
            <a:r>
              <a:rPr lang="en-US" sz="2000" dirty="0"/>
              <a:t> </a:t>
            </a:r>
            <a:r>
              <a:rPr lang="en-US" sz="2300" dirty="0"/>
              <a:t>(warning calls)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Kin selection </a:t>
            </a:r>
            <a:r>
              <a:rPr lang="en-US" sz="2300" dirty="0"/>
              <a:t>– providing aid that enables other close relatives to produce offspring</a:t>
            </a:r>
          </a:p>
          <a:p>
            <a:pPr lvl="1"/>
            <a:r>
              <a:rPr lang="en-US" sz="2300" dirty="0"/>
              <a:t>Herd, flock, schooling behavior</a:t>
            </a:r>
          </a:p>
        </p:txBody>
      </p:sp>
      <p:pic>
        <p:nvPicPr>
          <p:cNvPr id="4098" name="Picture 2" descr="Why Do Fish Travel in Schools? | Scuba Diving">
            <a:extLst>
              <a:ext uri="{FF2B5EF4-FFF2-40B4-BE49-F238E27FC236}">
                <a16:creationId xmlns:a16="http://schemas.microsoft.com/office/drawing/2014/main" id="{08E796C5-1B66-E75F-342D-43F2601D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89" y="3818965"/>
            <a:ext cx="4269296" cy="28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9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17"/>
    </mc:Choice>
    <mc:Fallback xmlns="">
      <p:transition spd="slow" advTm="674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buSzPts val="3300"/>
            </a:pPr>
            <a:r>
              <a:rPr lang="en" sz="4400" b="1" dirty="0">
                <a:latin typeface="Kalam"/>
                <a:ea typeface="Kalam"/>
                <a:cs typeface="Kalam"/>
                <a:sym typeface="Kalam"/>
              </a:rPr>
              <a:t>Responses to the Environment Review</a:t>
            </a:r>
            <a:endParaRPr sz="4400"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/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Organisms respond to stimuli which increases their survival and reproductive success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Types of signaling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Innate and learned behaviors</a:t>
            </a:r>
          </a:p>
          <a:p>
            <a:pPr marL="514350" indent="-514350">
              <a:spcBef>
                <a:spcPts val="0"/>
              </a:spcBef>
              <a:buSzPts val="2000"/>
              <a:buAutoNum type="arabicPeriod"/>
            </a:pPr>
            <a:r>
              <a:rPr lang="en-US" sz="2600" dirty="0"/>
              <a:t>Cooperative behaviors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00"/>
    </mc:Choice>
    <mc:Fallback xmlns="">
      <p:transition spd="slow" advTm="23700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7.10</Template>
  <TotalTime>4790</TotalTime>
  <Words>308</Words>
  <Application>Microsoft Office PowerPoint</Application>
  <PresentationFormat>Widescreen</PresentationFormat>
  <Paragraphs>42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Cambria</vt:lpstr>
      <vt:lpstr>Fredericka the Great</vt:lpstr>
      <vt:lpstr>Kalam</vt:lpstr>
      <vt:lpstr>FunkyShapesVTI</vt:lpstr>
      <vt:lpstr>AP BIO</vt:lpstr>
      <vt:lpstr>Objectives</vt:lpstr>
      <vt:lpstr>Response</vt:lpstr>
      <vt:lpstr>Communication</vt:lpstr>
      <vt:lpstr>Innate and Learned Behaviors</vt:lpstr>
      <vt:lpstr>Cooperative Behaviors</vt:lpstr>
      <vt:lpstr>Responses to the Environment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16</cp:revision>
  <dcterms:created xsi:type="dcterms:W3CDTF">2025-08-03T00:16:27Z</dcterms:created>
  <dcterms:modified xsi:type="dcterms:W3CDTF">2025-08-15T05:20:56Z</dcterms:modified>
</cp:coreProperties>
</file>