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68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8.2: 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Energy Flow Through Ecosystems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endParaRPr lang="en" sz="5200" b="1" dirty="0">
              <a:solidFill>
                <a:srgbClr val="134F5C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4"/>
    </mc:Choice>
    <mc:Fallback xmlns="">
      <p:transition spd="slow" advTm="8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8147-67E1-3991-719C-89E02B30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Trophic Levels and Changes in Energy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01040-E11B-6DD7-36A8-00A758CE1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Energy flows through </a:t>
            </a:r>
            <a:r>
              <a:rPr lang="en-US" sz="2600" b="1" dirty="0">
                <a:solidFill>
                  <a:srgbClr val="134F5C"/>
                </a:solidFill>
              </a:rPr>
              <a:t>trophic levels </a:t>
            </a:r>
            <a:r>
              <a:rPr lang="en-US" sz="2600" dirty="0">
                <a:solidFill>
                  <a:schemeClr val="tx1"/>
                </a:solidFill>
              </a:rPr>
              <a:t>(levels in a food web) </a:t>
            </a:r>
            <a:r>
              <a:rPr lang="en-US" sz="2600" dirty="0"/>
              <a:t>from producers to primary, secondary, and tertiary consumers</a:t>
            </a:r>
          </a:p>
          <a:p>
            <a:pPr lvl="1"/>
            <a:r>
              <a:rPr lang="en-US" sz="2300" dirty="0"/>
              <a:t>10% rule – rest lost as heat</a:t>
            </a:r>
          </a:p>
          <a:p>
            <a:pPr lvl="1"/>
            <a:r>
              <a:rPr lang="en-US" sz="2300" dirty="0"/>
              <a:t>A change in the number of producers and sunlight can affect the rest of the trophic levels</a:t>
            </a:r>
          </a:p>
        </p:txBody>
      </p:sp>
      <p:pic>
        <p:nvPicPr>
          <p:cNvPr id="1026" name="Picture 2" descr="Energy Transfer in Trophic Levels">
            <a:extLst>
              <a:ext uri="{FF2B5EF4-FFF2-40B4-BE49-F238E27FC236}">
                <a16:creationId xmlns:a16="http://schemas.microsoft.com/office/drawing/2014/main" id="{3584CAD9-62E5-47FB-D4D4-1528A4136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 r="8222" b="16100"/>
          <a:stretch>
            <a:fillRect/>
          </a:stretch>
        </p:blipFill>
        <p:spPr bwMode="auto">
          <a:xfrm>
            <a:off x="4930588" y="4141040"/>
            <a:ext cx="3742765" cy="25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ED0C90-3714-3E7A-BD2E-91D710708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3509" r="7363" b="10768"/>
          <a:stretch>
            <a:fillRect/>
          </a:stretch>
        </p:blipFill>
        <p:spPr bwMode="auto">
          <a:xfrm>
            <a:off x="8789152" y="3675529"/>
            <a:ext cx="3402848" cy="307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5989667-D80D-6D72-BC1F-2B53442E8BA7}"/>
              </a:ext>
            </a:extLst>
          </p:cNvPr>
          <p:cNvSpPr txBox="1">
            <a:spLocks/>
          </p:cNvSpPr>
          <p:nvPr/>
        </p:nvSpPr>
        <p:spPr>
          <a:xfrm>
            <a:off x="838200" y="3786607"/>
            <a:ext cx="52578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sz="2600" b="1" kern="0" dirty="0">
                <a:solidFill>
                  <a:schemeClr val="accent2">
                    <a:lumMod val="50000"/>
                  </a:schemeClr>
                </a:solidFill>
              </a:rPr>
              <a:t>Food web </a:t>
            </a:r>
            <a:r>
              <a:rPr lang="en-US" sz="2600" kern="0" dirty="0"/>
              <a:t>– shows energy relationships between organisms in an ecosystem</a:t>
            </a:r>
          </a:p>
        </p:txBody>
      </p:sp>
    </p:spTree>
    <p:extLst>
      <p:ext uri="{BB962C8B-B14F-4D97-AF65-F5344CB8AC3E}">
        <p14:creationId xmlns:p14="http://schemas.microsoft.com/office/powerpoint/2010/main" val="12784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0"/>
    </mc:Choice>
    <mc:Fallback xmlns="">
      <p:transition spd="slow" advTm="901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Energy Flow Through Ecosystems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Thermoregulation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Energy flow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Biogeochemical cycles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Trophic levels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Autotrophs vs. Heterotrophs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3"/>
    </mc:Choice>
    <mc:Fallback xmlns="">
      <p:transition spd="slow" advTm="209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F3428-C98B-B6F5-603B-2876B005E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8703"/>
            <a:ext cx="4278293" cy="4696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96D1C-DABF-ECFB-CB70-6D0C23BEE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891" y="1278703"/>
            <a:ext cx="3911689" cy="5554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FF0446-6996-BE38-720D-D166FBEE4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580" y="0"/>
            <a:ext cx="408142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F80C15-A5C5-120A-5C85-DCA9EB919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029" y="34097"/>
            <a:ext cx="1440701" cy="129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51"/>
    </mc:Choice>
    <mc:Fallback xmlns="">
      <p:transition spd="slow" advTm="228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B828-FC7F-5FD3-8F8B-20F4CE8E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Organisms Need Energy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902E2-0B90-E5C3-E21D-45C137E5C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914667"/>
          </a:xfrm>
        </p:spPr>
        <p:txBody>
          <a:bodyPr>
            <a:normAutofit/>
          </a:bodyPr>
          <a:lstStyle/>
          <a:p>
            <a:r>
              <a:rPr lang="en-US" sz="2600" dirty="0"/>
              <a:t>To organize, grow, reproduce, maintain </a:t>
            </a:r>
            <a:r>
              <a:rPr lang="en-US" sz="2600" b="1" dirty="0">
                <a:solidFill>
                  <a:srgbClr val="134F5C"/>
                </a:solidFill>
              </a:rPr>
              <a:t>homeostasis</a:t>
            </a:r>
            <a:r>
              <a:rPr lang="en-US" sz="2600" dirty="0"/>
              <a:t> – maintain a stable internal environment despite external changes</a:t>
            </a:r>
          </a:p>
          <a:p>
            <a:pPr lvl="1"/>
            <a:r>
              <a:rPr lang="en-US" sz="2300" b="1" dirty="0">
                <a:solidFill>
                  <a:srgbClr val="134F5C"/>
                </a:solidFill>
              </a:rPr>
              <a:t>Thermoregulation</a:t>
            </a:r>
            <a:r>
              <a:rPr lang="en-US" sz="2300" dirty="0"/>
              <a:t> – how animals maintain internal temperature</a:t>
            </a:r>
          </a:p>
          <a:p>
            <a:pPr lvl="1"/>
            <a:r>
              <a:rPr lang="en-US" sz="2300" b="1" dirty="0">
                <a:solidFill>
                  <a:srgbClr val="134F5C"/>
                </a:solidFill>
              </a:rPr>
              <a:t>Endotherms</a:t>
            </a:r>
            <a:r>
              <a:rPr lang="en-US" sz="2300" dirty="0"/>
              <a:t> – warmed by heat generated through </a:t>
            </a:r>
            <a:r>
              <a:rPr lang="en-US" sz="2300" b="1" dirty="0">
                <a:solidFill>
                  <a:srgbClr val="134F5C"/>
                </a:solidFill>
              </a:rPr>
              <a:t>metabolism</a:t>
            </a:r>
            <a:r>
              <a:rPr lang="en-US" sz="2300" dirty="0"/>
              <a:t> – all chemical reactions of the body</a:t>
            </a:r>
          </a:p>
          <a:p>
            <a:pPr lvl="1"/>
            <a:r>
              <a:rPr lang="en-US" sz="2300" b="1" dirty="0">
                <a:solidFill>
                  <a:srgbClr val="134F5C"/>
                </a:solidFill>
              </a:rPr>
              <a:t>Ectotherms</a:t>
            </a:r>
            <a:r>
              <a:rPr lang="en-US" sz="2300" dirty="0"/>
              <a:t> – get heat from external sources</a:t>
            </a:r>
          </a:p>
          <a:p>
            <a:r>
              <a:rPr lang="en-US" sz="2600" dirty="0"/>
              <a:t>Net gain in energy = storage, growth, reproduction</a:t>
            </a:r>
          </a:p>
          <a:p>
            <a:pPr lvl="1"/>
            <a:r>
              <a:rPr lang="en-US" sz="2300" dirty="0"/>
              <a:t>Reproductive strategy can be different based on energy available – asexual/sexual, </a:t>
            </a:r>
            <a:r>
              <a:rPr lang="en-US" sz="2300" b="1" dirty="0">
                <a:solidFill>
                  <a:srgbClr val="134F5C"/>
                </a:solidFill>
              </a:rPr>
              <a:t>reproductive diapause</a:t>
            </a:r>
          </a:p>
          <a:p>
            <a:r>
              <a:rPr lang="en-US" sz="2600" dirty="0"/>
              <a:t>Net loss in energy = less reproduction, death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Metabolic rate </a:t>
            </a:r>
            <a:r>
              <a:rPr lang="en-US" sz="2600" dirty="0"/>
              <a:t>– total energy used, smaller animals have higher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6A3E8-9854-AEFB-3E04-B71CB084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893" y="117708"/>
            <a:ext cx="3236259" cy="1820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795B2D-1FEA-6C6C-0052-3D9AB8109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607" y="5096180"/>
            <a:ext cx="1382349" cy="921566"/>
          </a:xfrm>
          <a:prstGeom prst="rect">
            <a:avLst/>
          </a:prstGeom>
        </p:spPr>
      </p:pic>
      <p:pic>
        <p:nvPicPr>
          <p:cNvPr id="1030" name="Picture 6" descr="Sea anemone | Invertebrate, Symbiotic Relationship &amp; Adaptations |  Britannica">
            <a:extLst>
              <a:ext uri="{FF2B5EF4-FFF2-40B4-BE49-F238E27FC236}">
                <a16:creationId xmlns:a16="http://schemas.microsoft.com/office/drawing/2014/main" id="{C16D1D35-E043-2187-215D-8C367A0E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377" y="3429000"/>
            <a:ext cx="1789579" cy="13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67"/>
    </mc:Choice>
    <mc:Fallback xmlns="">
      <p:transition spd="slow" advTm="1195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3127-AD14-62A4-41F3-673DA14F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Energy Flows and Matter Cycles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2A246-28B5-B786-2D67-DD3E96316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Populations -&gt; Communities -&gt; Ecosystems -&gt; Biomes</a:t>
            </a:r>
          </a:p>
          <a:p>
            <a:r>
              <a:rPr lang="en-US" sz="2600" dirty="0"/>
              <a:t>Energy flows through </a:t>
            </a:r>
            <a:r>
              <a:rPr lang="en-US" sz="2600" b="1" dirty="0">
                <a:solidFill>
                  <a:srgbClr val="134F5C"/>
                </a:solidFill>
              </a:rPr>
              <a:t>ecosystems</a:t>
            </a:r>
            <a:r>
              <a:rPr lang="en-US" sz="2600" dirty="0"/>
              <a:t> (both </a:t>
            </a:r>
            <a:r>
              <a:rPr lang="en-US" sz="2600" b="1" dirty="0">
                <a:solidFill>
                  <a:srgbClr val="134F5C"/>
                </a:solidFill>
              </a:rPr>
              <a:t>biotic</a:t>
            </a:r>
            <a:r>
              <a:rPr lang="en-US" sz="2600" dirty="0"/>
              <a:t> and </a:t>
            </a:r>
            <a:r>
              <a:rPr lang="en-US" sz="2600" b="1" dirty="0">
                <a:solidFill>
                  <a:srgbClr val="134F5C"/>
                </a:solidFill>
              </a:rPr>
              <a:t>abiotic</a:t>
            </a:r>
            <a:r>
              <a:rPr lang="en-US" sz="2600" dirty="0"/>
              <a:t> factors) between organisms – sourced from the sun</a:t>
            </a:r>
          </a:p>
        </p:txBody>
      </p:sp>
      <p:pic>
        <p:nvPicPr>
          <p:cNvPr id="2050" name="Picture 2" descr="Ecosystem-Definition, Different types and Examples">
            <a:extLst>
              <a:ext uri="{FF2B5EF4-FFF2-40B4-BE49-F238E27FC236}">
                <a16:creationId xmlns:a16="http://schemas.microsoft.com/office/drawing/2014/main" id="{E2E586BD-C207-4E05-8C10-D218390A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34" y="3552451"/>
            <a:ext cx="4886165" cy="29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9D4299-7085-0733-230C-60388247A359}"/>
              </a:ext>
            </a:extLst>
          </p:cNvPr>
          <p:cNvSpPr txBox="1">
            <a:spLocks/>
          </p:cNvSpPr>
          <p:nvPr/>
        </p:nvSpPr>
        <p:spPr>
          <a:xfrm>
            <a:off x="838200" y="3212118"/>
            <a:ext cx="646763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sz="2600" kern="0" dirty="0"/>
              <a:t>Matter and nutrients are cycled (</a:t>
            </a:r>
            <a:r>
              <a:rPr lang="en-US" sz="2600" b="1" kern="0" dirty="0">
                <a:solidFill>
                  <a:srgbClr val="134F5C"/>
                </a:solidFill>
              </a:rPr>
              <a:t>biogeochemical</a:t>
            </a:r>
            <a:r>
              <a:rPr lang="en-US" sz="2600" kern="0" dirty="0"/>
              <a:t> cycles)</a:t>
            </a:r>
          </a:p>
          <a:p>
            <a:pPr lvl="1"/>
            <a:r>
              <a:rPr lang="en-US" sz="2300" kern="0" dirty="0"/>
              <a:t>Contain abiotic and biotic reservoirs, and processes that cycle matter between reservoirs</a:t>
            </a:r>
          </a:p>
          <a:p>
            <a:r>
              <a:rPr lang="en-US" sz="2600" b="1" kern="0" dirty="0">
                <a:solidFill>
                  <a:srgbClr val="134F5C"/>
                </a:solidFill>
              </a:rPr>
              <a:t>Law of Conservation of Mass</a:t>
            </a:r>
            <a:r>
              <a:rPr lang="en-US" sz="2600" kern="0" dirty="0"/>
              <a:t>, </a:t>
            </a:r>
            <a:r>
              <a:rPr lang="en-US" sz="2600" b="1" kern="0" dirty="0">
                <a:solidFill>
                  <a:srgbClr val="134F5C"/>
                </a:solidFill>
              </a:rPr>
              <a:t>Law of Conservation of Energy </a:t>
            </a:r>
            <a:r>
              <a:rPr lang="en-US" sz="2600" kern="0" dirty="0"/>
              <a:t>– cannot be created or destroyed, only transferred from one form to another</a:t>
            </a:r>
          </a:p>
        </p:txBody>
      </p:sp>
    </p:spTree>
    <p:extLst>
      <p:ext uri="{BB962C8B-B14F-4D97-AF65-F5344CB8AC3E}">
        <p14:creationId xmlns:p14="http://schemas.microsoft.com/office/powerpoint/2010/main" val="41340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71"/>
    </mc:Choice>
    <mc:Fallback xmlns="">
      <p:transition spd="slow" advTm="1076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6CEE-9696-3585-DC72-FE51AC59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Biogeochemical Cycles: Water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B0822-7460-36C6-6C1A-13C2906F1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Hydrosphere</a:t>
            </a:r>
            <a:r>
              <a:rPr lang="en-US" sz="2600" dirty="0"/>
              <a:t> – encompasses all water on Earth</a:t>
            </a:r>
          </a:p>
          <a:p>
            <a:r>
              <a:rPr lang="en-US" sz="2600" dirty="0"/>
              <a:t>Water </a:t>
            </a:r>
            <a:r>
              <a:rPr lang="en-US" sz="2600" b="1" dirty="0">
                <a:solidFill>
                  <a:srgbClr val="134F5C"/>
                </a:solidFill>
              </a:rPr>
              <a:t>evaporates</a:t>
            </a:r>
            <a:r>
              <a:rPr lang="en-US" sz="2600" dirty="0"/>
              <a:t> from oceans and surface water, and </a:t>
            </a:r>
            <a:r>
              <a:rPr lang="en-US" sz="2600" b="1" dirty="0">
                <a:solidFill>
                  <a:srgbClr val="134F5C"/>
                </a:solidFill>
              </a:rPr>
              <a:t>transpires</a:t>
            </a:r>
            <a:r>
              <a:rPr lang="en-US" sz="2600" dirty="0"/>
              <a:t> from plants -&gt; </a:t>
            </a:r>
            <a:r>
              <a:rPr lang="en-US" sz="2600" b="1" dirty="0">
                <a:solidFill>
                  <a:srgbClr val="134F5C"/>
                </a:solidFill>
              </a:rPr>
              <a:t>condenses</a:t>
            </a:r>
            <a:r>
              <a:rPr lang="en-US" sz="2600" dirty="0"/>
              <a:t> in atmosphere -&gt; </a:t>
            </a:r>
            <a:r>
              <a:rPr lang="en-US" sz="2600" b="1" dirty="0">
                <a:solidFill>
                  <a:srgbClr val="134F5C"/>
                </a:solidFill>
              </a:rPr>
              <a:t>precipitates</a:t>
            </a:r>
            <a:r>
              <a:rPr lang="en-US" sz="2600" dirty="0"/>
              <a:t> back to sources of water</a:t>
            </a:r>
          </a:p>
          <a:p>
            <a:r>
              <a:rPr lang="en-US" sz="2600" dirty="0"/>
              <a:t>Organisms intake water for survival and excrete 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B920DB-F4A4-A36E-A979-B447F5CFF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33135"/>
              </p:ext>
            </p:extLst>
          </p:nvPr>
        </p:nvGraphicFramePr>
        <p:xfrm>
          <a:off x="9042400" y="3429000"/>
          <a:ext cx="2032000" cy="3211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10861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34F5C"/>
                          </a:solidFill>
                        </a:rPr>
                        <a:t>Water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0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Hydrosphere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1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Oceans, surface water, atmosphere, organisms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9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Evaporation, Condensation, Precipitation, Transpiration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817049"/>
                  </a:ext>
                </a:extLst>
              </a:tr>
            </a:tbl>
          </a:graphicData>
        </a:graphic>
      </p:graphicFrame>
      <p:pic>
        <p:nvPicPr>
          <p:cNvPr id="3074" name="Picture 2" descr="How to Draw the Water Cycle - Really Easy Drawing Tutorial">
            <a:extLst>
              <a:ext uri="{FF2B5EF4-FFF2-40B4-BE49-F238E27FC236}">
                <a16:creationId xmlns:a16="http://schemas.microsoft.com/office/drawing/2014/main" id="{B80F36C1-1ACF-6480-92B8-4298252FD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15" y="4147719"/>
            <a:ext cx="3565050" cy="249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86"/>
    </mc:Choice>
    <mc:Fallback xmlns="">
      <p:transition spd="slow" advTm="7588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BB59-7A1A-7950-AAFF-381BF9EA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Biogeochemical Cycles: Carbon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0FCA1-39B3-9281-1E4C-B4871D2C0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522110" cy="4351339"/>
          </a:xfrm>
        </p:spPr>
        <p:txBody>
          <a:bodyPr>
            <a:normAutofit/>
          </a:bodyPr>
          <a:lstStyle/>
          <a:p>
            <a:r>
              <a:rPr lang="en-US" sz="2600" dirty="0"/>
              <a:t>Transferred between atmosphere and </a:t>
            </a:r>
            <a:r>
              <a:rPr lang="en-US" sz="2600" b="1" dirty="0">
                <a:solidFill>
                  <a:srgbClr val="134F5C"/>
                </a:solidFill>
              </a:rPr>
              <a:t>biosphere</a:t>
            </a:r>
            <a:r>
              <a:rPr lang="en-US" sz="2600" dirty="0"/>
              <a:t> – life between organisms (carbohydrates) and the atmosphere (carbon dioxide)</a:t>
            </a:r>
          </a:p>
          <a:p>
            <a:r>
              <a:rPr lang="en-US" sz="2600" dirty="0"/>
              <a:t>Turned into carbs by photosynthesis, released into atmosphere through cellular respiration, </a:t>
            </a:r>
            <a:r>
              <a:rPr lang="en-US" sz="2600" b="1" dirty="0">
                <a:solidFill>
                  <a:srgbClr val="134F5C"/>
                </a:solidFill>
              </a:rPr>
              <a:t>decomposition</a:t>
            </a:r>
            <a:r>
              <a:rPr lang="en-US" sz="2600" dirty="0">
                <a:solidFill>
                  <a:schemeClr val="tx1"/>
                </a:solidFill>
              </a:rPr>
              <a:t> – dead organic matter broken down, releasing nutrients into environment, </a:t>
            </a:r>
            <a:r>
              <a:rPr lang="en-US" sz="2600" b="1" dirty="0">
                <a:solidFill>
                  <a:srgbClr val="134F5C"/>
                </a:solidFill>
              </a:rPr>
              <a:t>combustion</a:t>
            </a:r>
            <a:r>
              <a:rPr lang="en-US" sz="2600" dirty="0"/>
              <a:t> – substance reacts with an oxidant, producing heat and light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21C823-46DF-3381-A793-48A951654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60110"/>
              </p:ext>
            </p:extLst>
          </p:nvPr>
        </p:nvGraphicFramePr>
        <p:xfrm>
          <a:off x="9634219" y="247849"/>
          <a:ext cx="2032000" cy="3495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06792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34F5C"/>
                          </a:solidFill>
                        </a:rPr>
                        <a:t>Carbon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0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Biosphere, Atmosphere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1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Carbohydrates in organisms, CO</a:t>
                      </a:r>
                      <a:r>
                        <a:rPr lang="en-US" baseline="-25000" dirty="0"/>
                        <a:t>2 </a:t>
                      </a:r>
                      <a:r>
                        <a:rPr lang="en-US" dirty="0"/>
                        <a:t>in atmosphere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9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Photosynthesis, Cellular Respiration, Decomposition, Combustion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817049"/>
                  </a:ext>
                </a:extLst>
              </a:tr>
            </a:tbl>
          </a:graphicData>
        </a:graphic>
      </p:graphicFrame>
      <p:pic>
        <p:nvPicPr>
          <p:cNvPr id="4098" name="Picture 2" descr="Carbon Cycle Diagram | Center for Science Education">
            <a:extLst>
              <a:ext uri="{FF2B5EF4-FFF2-40B4-BE49-F238E27FC236}">
                <a16:creationId xmlns:a16="http://schemas.microsoft.com/office/drawing/2014/main" id="{452EB084-9051-530C-F65D-06015CA6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440" y="3873910"/>
            <a:ext cx="3083559" cy="29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02"/>
    </mc:Choice>
    <mc:Fallback xmlns="">
      <p:transition spd="slow" advTm="755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00D0-A4D6-AC90-0186-71D2DBAA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Biogeochemical Cycles: Nitrogen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A2377-5067-B95C-1B4F-24E91A41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664" y="1388950"/>
            <a:ext cx="5580375" cy="5365811"/>
          </a:xfrm>
        </p:spPr>
        <p:txBody>
          <a:bodyPr>
            <a:normAutofit/>
          </a:bodyPr>
          <a:lstStyle/>
          <a:p>
            <a:r>
              <a:rPr lang="en-US" sz="2600" dirty="0"/>
              <a:t>Largest reservoir is atmosphere</a:t>
            </a:r>
          </a:p>
          <a:p>
            <a:pPr lvl="1"/>
            <a:r>
              <a:rPr lang="en-US" sz="2300" dirty="0"/>
              <a:t>Certain bacteria in soil fix nitrogen gas (</a:t>
            </a:r>
            <a:r>
              <a:rPr lang="en-US" sz="2300" b="1" dirty="0">
                <a:solidFill>
                  <a:srgbClr val="134F5C"/>
                </a:solidFill>
              </a:rPr>
              <a:t>fixation</a:t>
            </a:r>
            <a:r>
              <a:rPr lang="en-US" sz="2300" dirty="0"/>
              <a:t>) N</a:t>
            </a:r>
            <a:r>
              <a:rPr lang="en-US" sz="2300" baseline="-25000" dirty="0"/>
              <a:t>2 </a:t>
            </a:r>
            <a:r>
              <a:rPr lang="en-US" sz="2300" dirty="0"/>
              <a:t>-&gt;</a:t>
            </a:r>
            <a:r>
              <a:rPr lang="en-US" dirty="0"/>
              <a:t> </a:t>
            </a:r>
            <a:r>
              <a:rPr lang="en-US" sz="2300" dirty="0"/>
              <a:t>NH</a:t>
            </a:r>
            <a:r>
              <a:rPr lang="en-US" sz="2300" baseline="-25000" dirty="0"/>
              <a:t>3 </a:t>
            </a:r>
            <a:r>
              <a:rPr lang="en-US" sz="2300" dirty="0"/>
              <a:t>– ammonia, becomes ammonium through soil (NH</a:t>
            </a:r>
            <a:r>
              <a:rPr lang="en-US" sz="2300" baseline="-25000" dirty="0"/>
              <a:t>4</a:t>
            </a:r>
            <a:r>
              <a:rPr lang="en-US" sz="2300" dirty="0"/>
              <a:t>+)</a:t>
            </a:r>
          </a:p>
          <a:p>
            <a:pPr lvl="1"/>
            <a:r>
              <a:rPr lang="en-US" sz="2300" dirty="0"/>
              <a:t>Ammonia also converted to nitrates (</a:t>
            </a:r>
            <a:r>
              <a:rPr lang="en-US" sz="2300" b="1" dirty="0">
                <a:solidFill>
                  <a:srgbClr val="134F5C"/>
                </a:solidFill>
              </a:rPr>
              <a:t>nitrification</a:t>
            </a:r>
            <a:r>
              <a:rPr lang="en-US" sz="2300" dirty="0"/>
              <a:t>)</a:t>
            </a:r>
          </a:p>
          <a:p>
            <a:pPr lvl="1"/>
            <a:r>
              <a:rPr lang="en-US" sz="2300" dirty="0"/>
              <a:t>Plants get nutrients and bacteria get compounds from the plant (</a:t>
            </a:r>
            <a:r>
              <a:rPr lang="en-US" sz="2300" b="1" dirty="0">
                <a:solidFill>
                  <a:srgbClr val="134F5C"/>
                </a:solidFill>
              </a:rPr>
              <a:t>assimilation</a:t>
            </a:r>
            <a:r>
              <a:rPr lang="en-US" sz="2300" dirty="0"/>
              <a:t>)</a:t>
            </a:r>
          </a:p>
          <a:p>
            <a:pPr lvl="1"/>
            <a:r>
              <a:rPr lang="en-US" sz="2300" dirty="0"/>
              <a:t>When organisms die ammonia is released into soil (</a:t>
            </a:r>
            <a:r>
              <a:rPr lang="en-US" sz="2300" b="1" dirty="0">
                <a:solidFill>
                  <a:srgbClr val="134F5C"/>
                </a:solidFill>
              </a:rPr>
              <a:t>ammonification</a:t>
            </a:r>
            <a:r>
              <a:rPr lang="en-US" sz="2300" dirty="0"/>
              <a:t>) and nitrates converted back to gas (</a:t>
            </a:r>
            <a:r>
              <a:rPr lang="en-US" sz="2300" b="1" dirty="0">
                <a:solidFill>
                  <a:srgbClr val="134F5C"/>
                </a:solidFill>
              </a:rPr>
              <a:t>denitrification</a:t>
            </a:r>
            <a:r>
              <a:rPr lang="en-US" sz="2300" dirty="0"/>
              <a:t>) by bacteria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FB5E10-66D8-7ECA-F914-FF8C562F1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05768"/>
              </p:ext>
            </p:extLst>
          </p:nvPr>
        </p:nvGraphicFramePr>
        <p:xfrm>
          <a:off x="9917471" y="727551"/>
          <a:ext cx="2032000" cy="4633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25960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34F5C"/>
                          </a:solidFill>
                        </a:rPr>
                        <a:t>Nitrogen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0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Biosphere, Atmosphere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1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Most in atmosphere, when fixed N</a:t>
                      </a:r>
                      <a:r>
                        <a:rPr lang="en-US" baseline="-25000" dirty="0"/>
                        <a:t>2 </a:t>
                      </a:r>
                      <a:r>
                        <a:rPr lang="en-US" dirty="0"/>
                        <a:t>becomes NO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- and NH</a:t>
                      </a:r>
                      <a:r>
                        <a:rPr lang="en-US" baseline="-25000" dirty="0"/>
                        <a:t>3 </a:t>
                      </a:r>
                      <a:r>
                        <a:rPr lang="en-US" dirty="0"/>
                        <a:t>by microorganisms in soil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9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Fixation, assimilation, ammonification, nitrification, denitrification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817049"/>
                  </a:ext>
                </a:extLst>
              </a:tr>
            </a:tbl>
          </a:graphicData>
        </a:graphic>
      </p:graphicFrame>
      <p:pic>
        <p:nvPicPr>
          <p:cNvPr id="5122" name="Picture 2" descr="What is nitrogen cycle By Unacademy">
            <a:extLst>
              <a:ext uri="{FF2B5EF4-FFF2-40B4-BE49-F238E27FC236}">
                <a16:creationId xmlns:a16="http://schemas.microsoft.com/office/drawing/2014/main" id="{18846546-9B98-8657-1B56-5839D5FA4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9193" r="2532"/>
          <a:stretch>
            <a:fillRect/>
          </a:stretch>
        </p:blipFill>
        <p:spPr bwMode="auto">
          <a:xfrm>
            <a:off x="5492955" y="2275010"/>
            <a:ext cx="4345858" cy="35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34"/>
    </mc:Choice>
    <mc:Fallback xmlns="">
      <p:transition spd="slow" advTm="1211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5996-51EC-4987-15A9-E7F7FC0A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Biogeochemical Cycles: Phosphorus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F5087-F9B6-948A-3650-33AC6AFA0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9813" cy="4351339"/>
          </a:xfrm>
        </p:spPr>
        <p:txBody>
          <a:bodyPr>
            <a:normAutofit/>
          </a:bodyPr>
          <a:lstStyle/>
          <a:p>
            <a:r>
              <a:rPr lang="en-US" sz="2600" dirty="0"/>
              <a:t>Weathering rocks release phosphate (PO</a:t>
            </a:r>
            <a:r>
              <a:rPr lang="en-US" sz="2600" baseline="-25000" dirty="0"/>
              <a:t>4</a:t>
            </a:r>
            <a:r>
              <a:rPr lang="en-US" sz="2600" baseline="30000" dirty="0"/>
              <a:t>3</a:t>
            </a:r>
            <a:r>
              <a:rPr lang="en-US" sz="2600" dirty="0"/>
              <a:t>-) into soil and groundwater</a:t>
            </a:r>
          </a:p>
          <a:p>
            <a:r>
              <a:rPr lang="en-US" sz="2600" dirty="0"/>
              <a:t>Taken up by plants -&gt; transferred to animals</a:t>
            </a:r>
          </a:p>
          <a:p>
            <a:r>
              <a:rPr lang="en-US" sz="2600" dirty="0"/>
              <a:t>Returns to the soil through decomposition and excretion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9A0CB8-0AE6-A204-66AF-E6865C119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11624"/>
              </p:ext>
            </p:extLst>
          </p:nvPr>
        </p:nvGraphicFramePr>
        <p:xfrm>
          <a:off x="9966632" y="2205894"/>
          <a:ext cx="2032000" cy="3495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883654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34F5C"/>
                          </a:solidFill>
                        </a:rPr>
                        <a:t>Phosphorus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0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Biosphere, Hydrosphere,</a:t>
                      </a:r>
                    </a:p>
                    <a:p>
                      <a:r>
                        <a:rPr lang="en-US" dirty="0"/>
                        <a:t>Lithosphere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1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Rocks, soil and groundwater, plants, animals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9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Weathering, consumption, decomposition, excretion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817049"/>
                  </a:ext>
                </a:extLst>
              </a:tr>
            </a:tbl>
          </a:graphicData>
        </a:graphic>
      </p:graphicFrame>
      <p:pic>
        <p:nvPicPr>
          <p:cNvPr id="6148" name="Picture 4" descr="Plant Life: Phosphorus Cycle">
            <a:extLst>
              <a:ext uri="{FF2B5EF4-FFF2-40B4-BE49-F238E27FC236}">
                <a16:creationId xmlns:a16="http://schemas.microsoft.com/office/drawing/2014/main" id="{711911C2-D90F-80BC-CC88-E5B8331B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72" y="2148681"/>
            <a:ext cx="3619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8"/>
    </mc:Choice>
    <mc:Fallback xmlns="">
      <p:transition spd="slow" advTm="450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8703-29F2-0C4F-28C6-86C866CD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Autotrophs vs. Heterotrophs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00BB7-3131-0680-0FCD-F64CC9100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679" y="1446762"/>
            <a:ext cx="6369765" cy="5268670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Autotrophs</a:t>
            </a:r>
            <a:r>
              <a:rPr lang="en-US" sz="2600" dirty="0"/>
              <a:t> (producers) – capture energy from environment</a:t>
            </a:r>
          </a:p>
          <a:p>
            <a:pPr lvl="1"/>
            <a:r>
              <a:rPr lang="en-US" sz="2300" b="1" dirty="0">
                <a:solidFill>
                  <a:srgbClr val="134F5C"/>
                </a:solidFill>
              </a:rPr>
              <a:t>Photosynthetic</a:t>
            </a:r>
            <a:r>
              <a:rPr lang="en-US" sz="2300" dirty="0"/>
              <a:t> – energy captured from the sun (plants, algae)</a:t>
            </a:r>
          </a:p>
          <a:p>
            <a:pPr lvl="1"/>
            <a:r>
              <a:rPr lang="en-US" sz="2300" b="1" dirty="0">
                <a:solidFill>
                  <a:srgbClr val="134F5C"/>
                </a:solidFill>
              </a:rPr>
              <a:t>Chemosynthetic</a:t>
            </a:r>
            <a:r>
              <a:rPr lang="en-US" sz="2300" dirty="0"/>
              <a:t> – energy from inorganic molecules, in the absence of oxygen, sunlight</a:t>
            </a:r>
            <a:endParaRPr lang="en-US" sz="2600" dirty="0"/>
          </a:p>
          <a:p>
            <a:r>
              <a:rPr lang="en-US" sz="2600" b="1" dirty="0">
                <a:solidFill>
                  <a:srgbClr val="134F5C"/>
                </a:solidFill>
              </a:rPr>
              <a:t>Heterotrophs</a:t>
            </a:r>
            <a:r>
              <a:rPr lang="en-US" sz="2600" dirty="0"/>
              <a:t> (consumers) – capture energy in carbon compounds by consuming energy from organic matter in autotrophs</a:t>
            </a:r>
          </a:p>
          <a:p>
            <a:pPr lvl="1"/>
            <a:r>
              <a:rPr lang="en-US" sz="2300" dirty="0"/>
              <a:t>Metabolize carbohydrates, proteins, lipids for energy</a:t>
            </a:r>
          </a:p>
          <a:p>
            <a:pPr lvl="1"/>
            <a:r>
              <a:rPr lang="en-US" sz="2300" dirty="0"/>
              <a:t>Herbivores, omnivores, carnivores, decomposers, scavengers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ADE5E-97D1-B356-4D41-143E2348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444" y="1962088"/>
            <a:ext cx="5366877" cy="34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10"/>
    </mc:Choice>
    <mc:Fallback xmlns="">
      <p:transition spd="slow" advTm="76810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8.1</Template>
  <TotalTime>2448</TotalTime>
  <Words>634</Words>
  <Application>Microsoft Office PowerPoint</Application>
  <PresentationFormat>Widescreen</PresentationFormat>
  <Paragraphs>74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Organisms Need Energy</vt:lpstr>
      <vt:lpstr>Energy Flows and Matter Cycles</vt:lpstr>
      <vt:lpstr>Biogeochemical Cycles: Water</vt:lpstr>
      <vt:lpstr>Biogeochemical Cycles: Carbon</vt:lpstr>
      <vt:lpstr>Biogeochemical Cycles: Nitrogen</vt:lpstr>
      <vt:lpstr>Biogeochemical Cycles: Phosphorus</vt:lpstr>
      <vt:lpstr>Autotrophs vs. Heterotrophs</vt:lpstr>
      <vt:lpstr>Trophic Levels and Changes in Energy</vt:lpstr>
      <vt:lpstr>Energy Flow Through Ecosystems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19</cp:revision>
  <dcterms:created xsi:type="dcterms:W3CDTF">2025-08-03T00:16:27Z</dcterms:created>
  <dcterms:modified xsi:type="dcterms:W3CDTF">2025-08-15T05:19:27Z</dcterms:modified>
</cp:coreProperties>
</file>